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1"/>
  </p:sldMasterIdLst>
  <p:notesMasterIdLst>
    <p:notesMasterId r:id="rId12"/>
  </p:notesMasterIdLst>
  <p:sldIdLst>
    <p:sldId id="256" r:id="rId2"/>
    <p:sldId id="257" r:id="rId3"/>
    <p:sldId id="258" r:id="rId4"/>
    <p:sldId id="268" r:id="rId5"/>
    <p:sldId id="262" r:id="rId6"/>
    <p:sldId id="260" r:id="rId7"/>
    <p:sldId id="261" r:id="rId8"/>
    <p:sldId id="263" r:id="rId9"/>
    <p:sldId id="269" r:id="rId10"/>
    <p:sldId id="265" r:id="rId11"/>
  </p:sldIdLst>
  <p:sldSz cx="10691813" cy="7559675"/>
  <p:notesSz cx="6858000" cy="9144000"/>
  <p:embeddedFontLst>
    <p:embeddedFont>
      <p:font typeface="Calibri Light" panose="020F0302020204030204" pitchFamily="34" charset="0"/>
      <p:regular r:id="rId13"/>
      <p:italic r:id="rId14"/>
    </p:embeddedFont>
    <p:embeddedFont>
      <p:font typeface="Lato Heavy" panose="020B0604020202020204" charset="0"/>
      <p:bold r:id="rId15"/>
      <p:boldItalic r:id="rId16"/>
    </p:embeddedFont>
    <p:embeddedFont>
      <p:font typeface="Calibri" panose="020F0502020204030204" pitchFamily="34" charset="0"/>
      <p:regular r:id="rId17"/>
      <p:bold r:id="rId18"/>
      <p:italic r:id="rId19"/>
      <p:boldItalic r:id="rId20"/>
    </p:embeddedFont>
    <p:embeddedFont>
      <p:font typeface="Lato Medium" panose="020B0604020202020204" charset="0"/>
      <p:regular r:id="rId21"/>
      <p:italic r:id="rId22"/>
    </p:embeddedFont>
    <p:embeddedFont>
      <p:font typeface="Lato Black" panose="020B0604020202020204" charset="0"/>
      <p:bold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Brady" initials="HB" lastIdx="2" clrIdx="0"/>
  <p:cmAuthor id="1" name="Administrat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5EB"/>
    <a:srgbClr val="7AC4E8"/>
    <a:srgbClr val="FFFF66"/>
    <a:srgbClr val="FFFF99"/>
    <a:srgbClr val="AF1F8E"/>
    <a:srgbClr val="F15C38"/>
    <a:srgbClr val="D85231"/>
    <a:srgbClr val="7DB928"/>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1" autoAdjust="0"/>
    <p:restoredTop sz="81210" autoAdjust="0"/>
  </p:normalViewPr>
  <p:slideViewPr>
    <p:cSldViewPr snapToGrid="0">
      <p:cViewPr varScale="1">
        <p:scale>
          <a:sx n="54" d="100"/>
          <a:sy n="54" d="100"/>
        </p:scale>
        <p:origin x="1818" y="78"/>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5E12F-66DC-407B-AC21-AB36B710ED45}" type="datetimeFigureOut">
              <a:rPr lang="en-GB" smtClean="0"/>
              <a:t>16/04/2020</a:t>
            </a:fld>
            <a:endParaRPr lang="en-GB"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50FC1-260F-4424-992A-5812BE705672}" type="slidenum">
              <a:rPr lang="en-GB" smtClean="0"/>
              <a:t>‹#›</a:t>
            </a:fld>
            <a:endParaRPr lang="en-GB" dirty="0"/>
          </a:p>
        </p:txBody>
      </p:sp>
    </p:spTree>
    <p:extLst>
      <p:ext uri="{BB962C8B-B14F-4D97-AF65-F5344CB8AC3E}">
        <p14:creationId xmlns:p14="http://schemas.microsoft.com/office/powerpoint/2010/main" val="2599667459"/>
      </p:ext>
    </p:extLst>
  </p:cSld>
  <p:clrMap bg1="lt1" tx1="dk1" bg2="lt2" tx2="dk2" accent1="accent1" accent2="accent2" accent3="accent3" accent4="accent4" accent5="accent5" accent6="accent6" hlink="hlink" folHlink="folHlink"/>
  <p:notesStyle>
    <a:lvl1pPr marL="0" algn="l" defTabSz="875943" rtl="0" eaLnBrk="1" latinLnBrk="0" hangingPunct="1">
      <a:defRPr sz="1149" kern="1200">
        <a:solidFill>
          <a:schemeClr val="tx1"/>
        </a:solidFill>
        <a:latin typeface="+mn-lt"/>
        <a:ea typeface="+mn-ea"/>
        <a:cs typeface="+mn-cs"/>
      </a:defRPr>
    </a:lvl1pPr>
    <a:lvl2pPr marL="437971" algn="l" defTabSz="875943" rtl="0" eaLnBrk="1" latinLnBrk="0" hangingPunct="1">
      <a:defRPr sz="1149" kern="1200">
        <a:solidFill>
          <a:schemeClr val="tx1"/>
        </a:solidFill>
        <a:latin typeface="+mn-lt"/>
        <a:ea typeface="+mn-ea"/>
        <a:cs typeface="+mn-cs"/>
      </a:defRPr>
    </a:lvl2pPr>
    <a:lvl3pPr marL="875943" algn="l" defTabSz="875943" rtl="0" eaLnBrk="1" latinLnBrk="0" hangingPunct="1">
      <a:defRPr sz="1149" kern="1200">
        <a:solidFill>
          <a:schemeClr val="tx1"/>
        </a:solidFill>
        <a:latin typeface="+mn-lt"/>
        <a:ea typeface="+mn-ea"/>
        <a:cs typeface="+mn-cs"/>
      </a:defRPr>
    </a:lvl3pPr>
    <a:lvl4pPr marL="1313915" algn="l" defTabSz="875943" rtl="0" eaLnBrk="1" latinLnBrk="0" hangingPunct="1">
      <a:defRPr sz="1149" kern="1200">
        <a:solidFill>
          <a:schemeClr val="tx1"/>
        </a:solidFill>
        <a:latin typeface="+mn-lt"/>
        <a:ea typeface="+mn-ea"/>
        <a:cs typeface="+mn-cs"/>
      </a:defRPr>
    </a:lvl4pPr>
    <a:lvl5pPr marL="1751887" algn="l" defTabSz="875943" rtl="0" eaLnBrk="1" latinLnBrk="0" hangingPunct="1">
      <a:defRPr sz="1149" kern="1200">
        <a:solidFill>
          <a:schemeClr val="tx1"/>
        </a:solidFill>
        <a:latin typeface="+mn-lt"/>
        <a:ea typeface="+mn-ea"/>
        <a:cs typeface="+mn-cs"/>
      </a:defRPr>
    </a:lvl5pPr>
    <a:lvl6pPr marL="2189858" algn="l" defTabSz="875943" rtl="0" eaLnBrk="1" latinLnBrk="0" hangingPunct="1">
      <a:defRPr sz="1149" kern="1200">
        <a:solidFill>
          <a:schemeClr val="tx1"/>
        </a:solidFill>
        <a:latin typeface="+mn-lt"/>
        <a:ea typeface="+mn-ea"/>
        <a:cs typeface="+mn-cs"/>
      </a:defRPr>
    </a:lvl6pPr>
    <a:lvl7pPr marL="2627829" algn="l" defTabSz="875943" rtl="0" eaLnBrk="1" latinLnBrk="0" hangingPunct="1">
      <a:defRPr sz="1149" kern="1200">
        <a:solidFill>
          <a:schemeClr val="tx1"/>
        </a:solidFill>
        <a:latin typeface="+mn-lt"/>
        <a:ea typeface="+mn-ea"/>
        <a:cs typeface="+mn-cs"/>
      </a:defRPr>
    </a:lvl7pPr>
    <a:lvl8pPr marL="3065802" algn="l" defTabSz="875943" rtl="0" eaLnBrk="1" latinLnBrk="0" hangingPunct="1">
      <a:defRPr sz="1149" kern="1200">
        <a:solidFill>
          <a:schemeClr val="tx1"/>
        </a:solidFill>
        <a:latin typeface="+mn-lt"/>
        <a:ea typeface="+mn-ea"/>
        <a:cs typeface="+mn-cs"/>
      </a:defRPr>
    </a:lvl8pPr>
    <a:lvl9pPr marL="3503773" algn="l" defTabSz="875943" rtl="0" eaLnBrk="1" latinLnBrk="0" hangingPunct="1">
      <a:defRPr sz="11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iseabove.org.uk/article/do-most-fights-start-onlin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1</a:t>
            </a:fld>
            <a:endParaRPr lang="en-GB" dirty="0"/>
          </a:p>
        </p:txBody>
      </p:sp>
    </p:spTree>
    <p:extLst>
      <p:ext uri="{BB962C8B-B14F-4D97-AF65-F5344CB8AC3E}">
        <p14:creationId xmlns:p14="http://schemas.microsoft.com/office/powerpoint/2010/main" val="194957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49" b="0" i="0" u="none" strike="noStrike" kern="1200" baseline="0" dirty="0">
                <a:solidFill>
                  <a:schemeClr val="tx1"/>
                </a:solidFill>
                <a:latin typeface="+mn-lt"/>
                <a:ea typeface="+mn-ea"/>
                <a:cs typeface="+mn-cs"/>
              </a:rPr>
              <a:t>Ask students to think back to the confidence line that they shared at the start of the session and consider the same questions.</a:t>
            </a:r>
            <a:endParaRPr lang="en-GB" sz="1100" dirty="0"/>
          </a:p>
        </p:txBody>
      </p:sp>
      <p:sp>
        <p:nvSpPr>
          <p:cNvPr id="4" name="Slide Number Placeholder 3"/>
          <p:cNvSpPr>
            <a:spLocks noGrp="1"/>
          </p:cNvSpPr>
          <p:nvPr>
            <p:ph type="sldNum" sz="quarter" idx="10"/>
          </p:nvPr>
        </p:nvSpPr>
        <p:spPr/>
        <p:txBody>
          <a:bodyPr/>
          <a:lstStyle/>
          <a:p>
            <a:fld id="{42650FC1-260F-4424-992A-5812BE705672}" type="slidenum">
              <a:rPr lang="en-GB" smtClean="0"/>
              <a:t>10</a:t>
            </a:fld>
            <a:endParaRPr lang="en-GB" dirty="0"/>
          </a:p>
        </p:txBody>
      </p:sp>
    </p:spTree>
    <p:extLst>
      <p:ext uri="{BB962C8B-B14F-4D97-AF65-F5344CB8AC3E}">
        <p14:creationId xmlns:p14="http://schemas.microsoft.com/office/powerpoint/2010/main" val="45636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Encourage students to reflect silently on the scenario.</a:t>
            </a:r>
          </a:p>
        </p:txBody>
      </p:sp>
      <p:sp>
        <p:nvSpPr>
          <p:cNvPr id="4" name="Slide Number Placeholder 3"/>
          <p:cNvSpPr>
            <a:spLocks noGrp="1"/>
          </p:cNvSpPr>
          <p:nvPr>
            <p:ph type="sldNum" sz="quarter" idx="10"/>
          </p:nvPr>
        </p:nvSpPr>
        <p:spPr/>
        <p:txBody>
          <a:bodyPr/>
          <a:lstStyle/>
          <a:p>
            <a:fld id="{42650FC1-260F-4424-992A-5812BE705672}" type="slidenum">
              <a:rPr lang="en-GB" smtClean="0"/>
              <a:t>2</a:t>
            </a:fld>
            <a:endParaRPr lang="en-GB" dirty="0"/>
          </a:p>
        </p:txBody>
      </p:sp>
    </p:spTree>
    <p:extLst>
      <p:ext uri="{BB962C8B-B14F-4D97-AF65-F5344CB8AC3E}">
        <p14:creationId xmlns:p14="http://schemas.microsoft.com/office/powerpoint/2010/main" val="264690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49" b="0" i="0" u="none" strike="noStrike" kern="1200" baseline="0" dirty="0">
                <a:solidFill>
                  <a:schemeClr val="tx1"/>
                </a:solidFill>
                <a:latin typeface="+mn-lt"/>
                <a:ea typeface="+mn-ea"/>
                <a:cs typeface="+mn-cs"/>
              </a:rPr>
              <a:t>Students should answer the four baseline questions on a confidence scale: 0 = not confident, 10 = extremely confident.</a:t>
            </a:r>
            <a:endParaRPr lang="en-GB" sz="1100" dirty="0"/>
          </a:p>
        </p:txBody>
      </p:sp>
      <p:sp>
        <p:nvSpPr>
          <p:cNvPr id="4" name="Slide Number Placeholder 3"/>
          <p:cNvSpPr>
            <a:spLocks noGrp="1"/>
          </p:cNvSpPr>
          <p:nvPr>
            <p:ph type="sldNum" sz="quarter" idx="10"/>
          </p:nvPr>
        </p:nvSpPr>
        <p:spPr/>
        <p:txBody>
          <a:bodyPr/>
          <a:lstStyle/>
          <a:p>
            <a:fld id="{42650FC1-260F-4424-992A-5812BE705672}" type="slidenum">
              <a:rPr lang="en-GB" smtClean="0"/>
              <a:t>3</a:t>
            </a:fld>
            <a:endParaRPr lang="en-GB" dirty="0"/>
          </a:p>
        </p:txBody>
      </p:sp>
    </p:spTree>
    <p:extLst>
      <p:ext uri="{BB962C8B-B14F-4D97-AF65-F5344CB8AC3E}">
        <p14:creationId xmlns:p14="http://schemas.microsoft.com/office/powerpoint/2010/main" val="362646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can be done on large sheets of paper in pairs/group, or discussed as a group and written individually. </a:t>
            </a:r>
          </a:p>
          <a:p>
            <a:pPr marL="171450" indent="-171450">
              <a:buFont typeface="Arial" panose="020B0604020202020204" pitchFamily="34" charset="0"/>
              <a:buChar char="•"/>
            </a:pPr>
            <a:endParaRPr lang="en-GB" dirty="0"/>
          </a:p>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These questions have been differentiated to help facilitate progression through the activity. However, you can choose only the questions that would be appropriate for your students. </a:t>
            </a:r>
            <a:endParaRPr lang="en-GB" dirty="0"/>
          </a:p>
          <a:p>
            <a:pPr marL="0" marR="0" lvl="0" indent="0" algn="l" defTabSz="875943" rtl="0" eaLnBrk="1" fontAlgn="auto" latinLnBrk="0" hangingPunct="1">
              <a:lnSpc>
                <a:spcPct val="100000"/>
              </a:lnSpc>
              <a:spcBef>
                <a:spcPts val="0"/>
              </a:spcBef>
              <a:spcAft>
                <a:spcPts val="0"/>
              </a:spcAft>
              <a:buClrTx/>
              <a:buSzTx/>
              <a:buFontTx/>
              <a:buNone/>
              <a:tabLst/>
              <a:defRPr/>
            </a:pPr>
            <a:endParaRPr lang="en-GB" dirty="0"/>
          </a:p>
          <a:p>
            <a:pPr marL="0" indent="0">
              <a:buFont typeface="Arial" panose="020B0604020202020204" pitchFamily="34" charset="0"/>
              <a:buNone/>
            </a:pPr>
            <a:endParaRPr lang="en-GB" b="1" dirty="0"/>
          </a:p>
        </p:txBody>
      </p:sp>
      <p:sp>
        <p:nvSpPr>
          <p:cNvPr id="4" name="Slide Number Placeholder 3"/>
          <p:cNvSpPr>
            <a:spLocks noGrp="1"/>
          </p:cNvSpPr>
          <p:nvPr>
            <p:ph type="sldNum" sz="quarter" idx="10"/>
          </p:nvPr>
        </p:nvSpPr>
        <p:spPr/>
        <p:txBody>
          <a:bodyPr/>
          <a:lstStyle/>
          <a:p>
            <a:fld id="{42650FC1-260F-4424-992A-5812BE705672}" type="slidenum">
              <a:rPr lang="en-GB" smtClean="0"/>
              <a:t>4</a:t>
            </a:fld>
            <a:endParaRPr lang="en-GB" dirty="0"/>
          </a:p>
        </p:txBody>
      </p:sp>
    </p:spTree>
    <p:extLst>
      <p:ext uri="{BB962C8B-B14F-4D97-AF65-F5344CB8AC3E}">
        <p14:creationId xmlns:p14="http://schemas.microsoft.com/office/powerpoint/2010/main" val="261156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a:t>
            </a:r>
            <a:r>
              <a:rPr lang="en-GB" baseline="0" dirty="0"/>
              <a:t> the video at 2:34 </a:t>
            </a:r>
            <a:r>
              <a:rPr lang="en-GB" dirty="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3"/>
              </a:rPr>
              <a:t>https://riseabove.org.uk/article/do-most-fights-start-online/</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Ask</a:t>
            </a:r>
            <a:r>
              <a:rPr lang="en-GB" baseline="0" dirty="0"/>
              <a:t> students to build on their answers from the previous step, considering similaritie</a:t>
            </a:r>
            <a:r>
              <a:rPr lang="en-GB" u="none" baseline="0" dirty="0"/>
              <a:t>s</a:t>
            </a:r>
            <a:r>
              <a:rPr lang="en-GB" b="1" i="1" u="none" baseline="0" dirty="0"/>
              <a:t> </a:t>
            </a:r>
            <a:r>
              <a:rPr lang="en-GB" baseline="0" dirty="0"/>
              <a:t>and differences and challenging their earlier answers. </a:t>
            </a:r>
            <a:r>
              <a:rPr lang="en-GB" dirty="0"/>
              <a:t>This can be done in the same pairs/group or discussed as a group and written individually. </a:t>
            </a:r>
          </a:p>
        </p:txBody>
      </p:sp>
      <p:sp>
        <p:nvSpPr>
          <p:cNvPr id="4" name="Slide Number Placeholder 3"/>
          <p:cNvSpPr>
            <a:spLocks noGrp="1"/>
          </p:cNvSpPr>
          <p:nvPr>
            <p:ph type="sldNum" sz="quarter" idx="10"/>
          </p:nvPr>
        </p:nvSpPr>
        <p:spPr/>
        <p:txBody>
          <a:bodyPr/>
          <a:lstStyle/>
          <a:p>
            <a:fld id="{42650FC1-260F-4424-992A-5812BE705672}" type="slidenum">
              <a:rPr lang="en-GB" smtClean="0"/>
              <a:t>5</a:t>
            </a:fld>
            <a:endParaRPr lang="en-GB" dirty="0"/>
          </a:p>
        </p:txBody>
      </p:sp>
    </p:spTree>
    <p:extLst>
      <p:ext uri="{BB962C8B-B14F-4D97-AF65-F5344CB8AC3E}">
        <p14:creationId xmlns:p14="http://schemas.microsoft.com/office/powerpoint/2010/main" val="267108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SzPct val="100000"/>
              <a:buFont typeface="Arial" panose="020B0604020202020204" pitchFamily="34" charset="0"/>
              <a:buChar char="•"/>
            </a:pPr>
            <a:r>
              <a:rPr lang="en-GB" dirty="0"/>
              <a:t>Direct students to the Rise Above website for ideas.</a:t>
            </a:r>
            <a:r>
              <a:rPr lang="en-GB" baseline="0" dirty="0"/>
              <a:t> </a:t>
            </a:r>
            <a:r>
              <a:rPr lang="en-GB" dirty="0"/>
              <a:t>If devices are not available for students to use, they can discuss in groups using their own knowledge. </a:t>
            </a:r>
          </a:p>
          <a:p>
            <a:endParaRPr lang="en-GB" dirty="0"/>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Students can create their own diagram or complete in groups. You can direct each pair/group to a scenario or allow students to choose</a:t>
            </a:r>
            <a:r>
              <a:rPr lang="en-GB" baseline="0" dirty="0"/>
              <a:t> their own.</a:t>
            </a: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6</a:t>
            </a:fld>
            <a:endParaRPr lang="en-GB" dirty="0"/>
          </a:p>
        </p:txBody>
      </p:sp>
    </p:spTree>
    <p:extLst>
      <p:ext uri="{BB962C8B-B14F-4D97-AF65-F5344CB8AC3E}">
        <p14:creationId xmlns:p14="http://schemas.microsoft.com/office/powerpoint/2010/main" val="393522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When students begin to finish their diagrams, have them complete the</a:t>
            </a:r>
            <a:r>
              <a:rPr lang="en-GB" baseline="0" dirty="0"/>
              <a:t> </a:t>
            </a:r>
            <a:r>
              <a:rPr lang="en-GB" dirty="0"/>
              <a:t>discussion questions.</a:t>
            </a:r>
            <a:r>
              <a:rPr lang="en-GB" baseline="0" dirty="0"/>
              <a:t>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You can edit the slide to display the most suitable questions for your class. </a:t>
            </a:r>
          </a:p>
          <a:p>
            <a:pPr marL="171450" indent="-171450">
              <a:buFont typeface="Arial" panose="020B0604020202020204" pitchFamily="34" charset="0"/>
              <a:buChar char="•"/>
            </a:pPr>
            <a:endParaRPr lang="en-GB" baseline="0" dirty="0"/>
          </a:p>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These questions have been differentiated to help facilitate progression through the activity. However, you can choose only the questions that would be appropriate for your students. </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7</a:t>
            </a:fld>
            <a:endParaRPr lang="en-GB" dirty="0"/>
          </a:p>
        </p:txBody>
      </p:sp>
    </p:spTree>
    <p:extLst>
      <p:ext uri="{BB962C8B-B14F-4D97-AF65-F5344CB8AC3E}">
        <p14:creationId xmlns:p14="http://schemas.microsoft.com/office/powerpoint/2010/main" val="273820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All students write suggestions on sticky notes or in groups as a list on sheets of paper.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You (or the students themselves) can review the collection of post-its and turn them into a wall display. </a:t>
            </a:r>
          </a:p>
          <a:p>
            <a:endParaRPr lang="en-GB" dirty="0"/>
          </a:p>
          <a:p>
            <a:pPr marL="171450" indent="-171450">
              <a:buFont typeface="Arial" panose="020B0604020202020204" pitchFamily="34" charset="0"/>
              <a:buChar char="•"/>
            </a:pPr>
            <a:r>
              <a:rPr lang="en-GB" dirty="0"/>
              <a:t>Remember to reinforce the message that students must reach out to trusted adults or friends if they are experiencing bullying or suspect that someone they know is being bullied – either in person or online.</a:t>
            </a:r>
          </a:p>
        </p:txBody>
      </p:sp>
      <p:sp>
        <p:nvSpPr>
          <p:cNvPr id="4" name="Slide Number Placeholder 3"/>
          <p:cNvSpPr>
            <a:spLocks noGrp="1"/>
          </p:cNvSpPr>
          <p:nvPr>
            <p:ph type="sldNum" sz="quarter" idx="10"/>
          </p:nvPr>
        </p:nvSpPr>
        <p:spPr/>
        <p:txBody>
          <a:bodyPr/>
          <a:lstStyle/>
          <a:p>
            <a:fld id="{42650FC1-260F-4424-992A-5812BE705672}" type="slidenum">
              <a:rPr lang="en-GB" smtClean="0"/>
              <a:t>8</a:t>
            </a:fld>
            <a:endParaRPr lang="en-GB" dirty="0"/>
          </a:p>
        </p:txBody>
      </p:sp>
    </p:spTree>
    <p:extLst>
      <p:ext uri="{BB962C8B-B14F-4D97-AF65-F5344CB8AC3E}">
        <p14:creationId xmlns:p14="http://schemas.microsoft.com/office/powerpoint/2010/main" val="398940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Remember to reinforce the message that students must reach out to trusted adults or friends if they are experiencing bullying or suspect that someone they know is being bullied – either in person or online.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Signpost </a:t>
            </a:r>
            <a:r>
              <a:rPr lang="en-GB" sz="1149" b="0" i="0" u="none" strike="noStrike" kern="1200" baseline="0" dirty="0">
                <a:solidFill>
                  <a:schemeClr val="tx1"/>
                </a:solidFill>
                <a:latin typeface="+mn-lt"/>
                <a:ea typeface="+mn-ea"/>
                <a:cs typeface="+mn-cs"/>
              </a:rPr>
              <a:t>students to Childline</a:t>
            </a:r>
            <a:r>
              <a:rPr lang="en-GB" sz="1149" b="0" i="1" u="none" strike="noStrike" kern="1200" baseline="0" dirty="0">
                <a:solidFill>
                  <a:schemeClr val="tx1"/>
                </a:solidFill>
                <a:latin typeface="+mn-lt"/>
                <a:ea typeface="+mn-ea"/>
                <a:cs typeface="+mn-cs"/>
              </a:rPr>
              <a:t> </a:t>
            </a:r>
            <a:r>
              <a:rPr lang="en-GB" sz="1149" b="0" i="0" u="none" strike="noStrike" kern="1200" baseline="0" dirty="0">
                <a:solidFill>
                  <a:schemeClr val="tx1"/>
                </a:solidFill>
                <a:latin typeface="+mn-lt"/>
                <a:ea typeface="+mn-ea"/>
                <a:cs typeface="+mn-cs"/>
              </a:rPr>
              <a:t>(</a:t>
            </a:r>
            <a:r>
              <a:rPr lang="en-GB" sz="1200" b="0" u="sng" dirty="0">
                <a:solidFill>
                  <a:srgbClr val="0000FF"/>
                </a:solidFill>
                <a:uFill>
                  <a:solidFill>
                    <a:srgbClr val="0000FF"/>
                  </a:solidFill>
                </a:uFill>
                <a:latin typeface="Lato Medium" panose="020F0502020204030203" pitchFamily="34" charset="0"/>
                <a:ea typeface="Lato Medium" panose="020F0502020204030203" pitchFamily="34" charset="0"/>
                <a:cs typeface="Lato Medium" panose="020F0502020204030203" pitchFamily="34" charset="0"/>
                <a:hlinkClick r:id="rId3"/>
              </a:rPr>
              <a:t>h</a:t>
            </a:r>
            <a:r>
              <a:rPr lang="en-GB" sz="1200" u="sng" dirty="0">
                <a:solidFill>
                  <a:srgbClr val="0000FF"/>
                </a:solidFill>
                <a:uFill>
                  <a:solidFill>
                    <a:srgbClr val="0000FF"/>
                  </a:solidFill>
                </a:uFill>
                <a:latin typeface="Lato Medium" panose="020F0502020204030203" pitchFamily="34" charset="0"/>
                <a:ea typeface="Lato Medium" panose="020F0502020204030203" pitchFamily="34" charset="0"/>
                <a:cs typeface="Lato Medium" panose="020F0502020204030203" pitchFamily="34" charset="0"/>
                <a:hlinkClick r:id="rId3"/>
              </a:rPr>
              <a:t>ttps://www.childline.org.uk/</a:t>
            </a:r>
            <a:r>
              <a:rPr lang="en-GB" sz="1200" b="0" u="sng" dirty="0">
                <a:solidFill>
                  <a:srgbClr val="0000FF"/>
                </a:solidFill>
                <a:uFill>
                  <a:solidFill>
                    <a:srgbClr val="0000FF"/>
                  </a:solidFill>
                </a:uFill>
                <a:latin typeface="Lato Medium" panose="020F0502020204030203" pitchFamily="34" charset="0"/>
                <a:ea typeface="Lato Medium" panose="020F0502020204030203" pitchFamily="34" charset="0"/>
                <a:cs typeface="Lato Medium" panose="020F0502020204030203" pitchFamily="34" charset="0"/>
              </a:rPr>
              <a:t>)</a:t>
            </a:r>
            <a:r>
              <a:rPr lang="en-GB" sz="1149" b="0" i="0" u="none" strike="noStrike" kern="1200" baseline="0" dirty="0">
                <a:solidFill>
                  <a:schemeClr val="tx1"/>
                </a:solidFill>
                <a:latin typeface="+mn-lt"/>
                <a:ea typeface="+mn-ea"/>
                <a:cs typeface="+mn-cs"/>
              </a:rPr>
              <a:t> and their pastoral system in school, such as their form tutor, head of year or school nurse.</a:t>
            </a: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9</a:t>
            </a:fld>
            <a:endParaRPr lang="en-GB" dirty="0"/>
          </a:p>
        </p:txBody>
      </p:sp>
    </p:spTree>
    <p:extLst>
      <p:ext uri="{BB962C8B-B14F-4D97-AF65-F5344CB8AC3E}">
        <p14:creationId xmlns:p14="http://schemas.microsoft.com/office/powerpoint/2010/main" val="48308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16/04/2020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8100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16/04/2020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02871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16/04/2020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16942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16/04/2020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25518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EDEC1-B61F-45AE-83A4-EE631E533697}" type="datetimeFigureOut">
              <a:rPr lang="en-GB" smtClean="0"/>
              <a:t>16/04/2020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28946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2EDEC1-B61F-45AE-83A4-EE631E533697}" type="datetimeFigureOut">
              <a:rPr lang="en-GB" smtClean="0"/>
              <a:t>16/04/2020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9262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EDEC1-B61F-45AE-83A4-EE631E533697}" type="datetimeFigureOut">
              <a:rPr lang="en-GB" smtClean="0"/>
              <a:t>16/04/2020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96349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2EDEC1-B61F-45AE-83A4-EE631E533697}" type="datetimeFigureOut">
              <a:rPr lang="en-GB" smtClean="0"/>
              <a:t>16/04/2020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93227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EDEC1-B61F-45AE-83A4-EE631E533697}" type="datetimeFigureOut">
              <a:rPr lang="en-GB" smtClean="0"/>
              <a:t>16/04/2020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64501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16/04/2020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59299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16/04/2020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30581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72EDEC1-B61F-45AE-83A4-EE631E533697}" type="datetimeFigureOut">
              <a:rPr lang="en-GB" smtClean="0"/>
              <a:t>16/04/2020</a:t>
            </a:fld>
            <a:endParaRPr lang="en-GB"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BE436C3-05CB-4498-8985-9F735CFB4F6F}" type="slidenum">
              <a:rPr lang="en-GB" smtClean="0"/>
              <a:t>‹#›</a:t>
            </a:fld>
            <a:endParaRPr lang="en-GB" dirty="0"/>
          </a:p>
        </p:txBody>
      </p:sp>
    </p:spTree>
    <p:extLst>
      <p:ext uri="{BB962C8B-B14F-4D97-AF65-F5344CB8AC3E}">
        <p14:creationId xmlns:p14="http://schemas.microsoft.com/office/powerpoint/2010/main" val="3648674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hyperlink" Target="https://riseabove.org.uk/article/do-most-fights-start-onlin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hyperlink" Target="https://www.childlin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9FC28A-29A5-42D9-8CD5-727A6798F5DF}"/>
              </a:ext>
            </a:extLst>
          </p:cNvPr>
          <p:cNvSpPr txBox="1"/>
          <p:nvPr/>
        </p:nvSpPr>
        <p:spPr>
          <a:xfrm>
            <a:off x="5609726" y="2470927"/>
            <a:ext cx="4491860" cy="3785652"/>
          </a:xfrm>
          <a:prstGeom prst="rect">
            <a:avLst/>
          </a:prstGeom>
          <a:noFill/>
        </p:spPr>
        <p:txBody>
          <a:bodyPr wrap="square" rtlCol="0">
            <a:spAutoFit/>
          </a:bodyPr>
          <a:lstStyle/>
          <a:p>
            <a:pPr>
              <a:spcAft>
                <a:spcPts val="1200"/>
              </a:spcAft>
            </a:pPr>
            <a:r>
              <a:rPr lang="en-GB" sz="2000" dirty="0">
                <a:latin typeface="Lato Heavy" panose="020F0502020204030203" pitchFamily="34" charset="0"/>
                <a:ea typeface="Lato Heavy" panose="020F0502020204030203" pitchFamily="34" charset="0"/>
                <a:cs typeface="Lato Heavy" panose="020F0502020204030203" pitchFamily="34" charset="0"/>
              </a:rPr>
              <a:t>By the end of the lesson you will be able to…</a:t>
            </a:r>
          </a:p>
          <a:p>
            <a:pPr marL="342900" indent="-342900">
              <a:lnSpc>
                <a:spcPts val="2800"/>
              </a:lnSpc>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Describe the meaning of bullying and cyberbullying and the impact it can have on an individual</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Explore challenging scenarios and their appropriate responses </a:t>
            </a:r>
          </a:p>
          <a:p>
            <a:pPr marL="342900" indent="-342900">
              <a:spcAft>
                <a:spcPts val="1200"/>
              </a:spcAft>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Explain where to seek support and advice on bullying/cyberbullying.</a:t>
            </a:r>
            <a:br>
              <a:rPr lang="en-GB" sz="2000" dirty="0">
                <a:latin typeface="Lato Medium" panose="020F0502020204030203" pitchFamily="34" charset="0"/>
                <a:ea typeface="Lato Medium" panose="020F0502020204030203" pitchFamily="34" charset="0"/>
                <a:cs typeface="Lato Medium" panose="020F0502020204030203" pitchFamily="34" charset="0"/>
              </a:rPr>
            </a:br>
            <a:r>
              <a:rPr lang="en-GB" sz="2000" dirty="0">
                <a:latin typeface="Lato Medium" panose="020F0502020204030203" pitchFamily="34" charset="0"/>
                <a:ea typeface="Lato Medium" panose="020F0502020204030203" pitchFamily="34" charset="0"/>
                <a:cs typeface="Lato Medium" panose="020F0502020204030203" pitchFamily="34" charset="0"/>
              </a:rPr>
              <a:t>   </a:t>
            </a:r>
          </a:p>
        </p:txBody>
      </p:sp>
      <p:sp>
        <p:nvSpPr>
          <p:cNvPr id="15" name="Rectangle 14">
            <a:extLst>
              <a:ext uri="{FF2B5EF4-FFF2-40B4-BE49-F238E27FC236}">
                <a16:creationId xmlns:a16="http://schemas.microsoft.com/office/drawing/2014/main" id="{B4930013-D7FC-48FA-8384-500E82803E8D}"/>
              </a:ext>
            </a:extLst>
          </p:cNvPr>
          <p:cNvSpPr/>
          <p:nvPr/>
        </p:nvSpPr>
        <p:spPr>
          <a:xfrm>
            <a:off x="548894" y="1691141"/>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6" name="Rectangle 15">
            <a:extLst>
              <a:ext uri="{FF2B5EF4-FFF2-40B4-BE49-F238E27FC236}">
                <a16:creationId xmlns:a16="http://schemas.microsoft.com/office/drawing/2014/main" id="{9061AD4C-B6DE-4DDA-A75E-682013CBAC40}"/>
              </a:ext>
            </a:extLst>
          </p:cNvPr>
          <p:cNvSpPr/>
          <p:nvPr/>
        </p:nvSpPr>
        <p:spPr>
          <a:xfrm>
            <a:off x="5609725" y="1695450"/>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8" name="TextBox 17">
            <a:extLst>
              <a:ext uri="{FF2B5EF4-FFF2-40B4-BE49-F238E27FC236}">
                <a16:creationId xmlns:a16="http://schemas.microsoft.com/office/drawing/2014/main" id="{47E9D0B1-319A-426C-9D8F-74F581117561}"/>
              </a:ext>
            </a:extLst>
          </p:cNvPr>
          <p:cNvSpPr txBox="1"/>
          <p:nvPr/>
        </p:nvSpPr>
        <p:spPr>
          <a:xfrm>
            <a:off x="551316" y="1732738"/>
            <a:ext cx="3451225" cy="523220"/>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objectives</a:t>
            </a:r>
            <a:endParaRPr lang="en-US" dirty="0"/>
          </a:p>
        </p:txBody>
      </p:sp>
      <p:sp>
        <p:nvSpPr>
          <p:cNvPr id="19" name="TextBox 18">
            <a:extLst>
              <a:ext uri="{FF2B5EF4-FFF2-40B4-BE49-F238E27FC236}">
                <a16:creationId xmlns:a16="http://schemas.microsoft.com/office/drawing/2014/main" id="{94386712-90D1-4A1A-906F-6596B31FA856}"/>
              </a:ext>
            </a:extLst>
          </p:cNvPr>
          <p:cNvSpPr txBox="1"/>
          <p:nvPr/>
        </p:nvSpPr>
        <p:spPr>
          <a:xfrm>
            <a:off x="5617421" y="1732941"/>
            <a:ext cx="3481650" cy="523875"/>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outcomes</a:t>
            </a:r>
            <a:r>
              <a:rPr lang="en-GB" sz="2800" dirty="0">
                <a:latin typeface="Lato Heavy" panose="020F0502020204030203" pitchFamily="34" charset="0"/>
                <a:ea typeface="Lato Heavy" panose="020F0502020204030203" pitchFamily="34" charset="0"/>
                <a:cs typeface="Lato Heavy" panose="020F0502020204030203" pitchFamily="34" charset="0"/>
              </a:rPr>
              <a:t> </a:t>
            </a:r>
            <a:endParaRPr lang="en-US" dirty="0"/>
          </a:p>
        </p:txBody>
      </p:sp>
      <p:sp>
        <p:nvSpPr>
          <p:cNvPr id="23" name="Rectangle 22">
            <a:extLst>
              <a:ext uri="{FF2B5EF4-FFF2-40B4-BE49-F238E27FC236}">
                <a16:creationId xmlns:a16="http://schemas.microsoft.com/office/drawing/2014/main" id="{0159C6F8-5EE4-4FD0-939F-49D9EF2B6420}"/>
              </a:ext>
            </a:extLst>
          </p:cNvPr>
          <p:cNvSpPr/>
          <p:nvPr/>
        </p:nvSpPr>
        <p:spPr>
          <a:xfrm>
            <a:off x="1453023" y="6700454"/>
            <a:ext cx="1696889"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C33D739-FE49-4134-8BEB-C1CFCE059837}"/>
              </a:ext>
            </a:extLst>
          </p:cNvPr>
          <p:cNvSpPr/>
          <p:nvPr/>
        </p:nvSpPr>
        <p:spPr>
          <a:xfrm>
            <a:off x="3149911" y="6700454"/>
            <a:ext cx="6271882"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u="sng"/>
          </a:p>
        </p:txBody>
      </p:sp>
      <p:sp>
        <p:nvSpPr>
          <p:cNvPr id="31" name="TextBox 30">
            <a:extLst>
              <a:ext uri="{FF2B5EF4-FFF2-40B4-BE49-F238E27FC236}">
                <a16:creationId xmlns:a16="http://schemas.microsoft.com/office/drawing/2014/main" id="{9ADE452A-2168-4872-AA5C-4FCEE5497152}"/>
              </a:ext>
            </a:extLst>
          </p:cNvPr>
          <p:cNvSpPr txBox="1"/>
          <p:nvPr/>
        </p:nvSpPr>
        <p:spPr>
          <a:xfrm>
            <a:off x="1472478" y="6773158"/>
            <a:ext cx="1648289" cy="623248"/>
          </a:xfrm>
          <a:prstGeom prst="rect">
            <a:avLst/>
          </a:prstGeom>
          <a:noFill/>
        </p:spPr>
        <p:txBody>
          <a:bodyPr wrap="square" rtlCol="0">
            <a:spAutoFit/>
          </a:bodyPr>
          <a:lstStyle/>
          <a:p>
            <a:pPr>
              <a:spcAft>
                <a:spcPts val="300"/>
              </a:spcAft>
            </a:pPr>
            <a:r>
              <a:rPr lang="en-GB" sz="1600" dirty="0">
                <a:solidFill>
                  <a:srgbClr val="45C5EB"/>
                </a:solidFill>
                <a:latin typeface="Lato Heavy" panose="020F0502020204030203" pitchFamily="34" charset="0"/>
                <a:ea typeface="Lato Heavy" panose="020F0502020204030203" pitchFamily="34" charset="0"/>
                <a:cs typeface="Lato Heavy" panose="020F0502020204030203" pitchFamily="34" charset="0"/>
              </a:rPr>
              <a:t>KEY</a:t>
            </a:r>
          </a:p>
          <a:p>
            <a:pPr>
              <a:spcAft>
                <a:spcPts val="300"/>
              </a:spcAft>
            </a:pPr>
            <a:r>
              <a:rPr lang="en-GB" sz="1600" dirty="0">
                <a:solidFill>
                  <a:srgbClr val="45C5EB"/>
                </a:solidFill>
                <a:latin typeface="Lato Heavy" panose="020F0502020204030203" pitchFamily="34" charset="0"/>
                <a:ea typeface="Lato Heavy" panose="020F0502020204030203" pitchFamily="34" charset="0"/>
                <a:cs typeface="Lato Heavy" panose="020F0502020204030203" pitchFamily="34" charset="0"/>
              </a:rPr>
              <a:t>VOCABULARY</a:t>
            </a:r>
          </a:p>
        </p:txBody>
      </p:sp>
      <p:sp>
        <p:nvSpPr>
          <p:cNvPr id="36" name="TextBox 35">
            <a:extLst>
              <a:ext uri="{FF2B5EF4-FFF2-40B4-BE49-F238E27FC236}">
                <a16:creationId xmlns:a16="http://schemas.microsoft.com/office/drawing/2014/main" id="{2C166804-33C2-493E-8830-E794E7D934FA}"/>
              </a:ext>
            </a:extLst>
          </p:cNvPr>
          <p:cNvSpPr txBox="1"/>
          <p:nvPr/>
        </p:nvSpPr>
        <p:spPr>
          <a:xfrm>
            <a:off x="580417" y="2462666"/>
            <a:ext cx="4431154" cy="2211631"/>
          </a:xfrm>
          <a:prstGeom prst="rect">
            <a:avLst/>
          </a:prstGeom>
          <a:noFill/>
        </p:spPr>
        <p:txBody>
          <a:bodyPr wrap="square" rtlCol="0">
            <a:spAutoFit/>
          </a:bodyPr>
          <a:lstStyle/>
          <a:p>
            <a:pPr>
              <a:lnSpc>
                <a:spcPts val="2800"/>
              </a:lnSpc>
            </a:pPr>
            <a:r>
              <a:rPr lang="en-GB" sz="2000" dirty="0">
                <a:latin typeface="Lato Medium" panose="020B0604020202020204" charset="0"/>
                <a:ea typeface="Lato Medium" panose="020B0604020202020204" charset="0"/>
                <a:cs typeface="Lato Medium" panose="020B0604020202020204" charset="0"/>
              </a:rPr>
              <a:t>We are learning about the meaning and impact of bullying and cyberbullying, as well as exploring appropriate ways of responding to discriminating, hurtful or intimidating behaviour.</a:t>
            </a:r>
          </a:p>
        </p:txBody>
      </p:sp>
      <p:sp>
        <p:nvSpPr>
          <p:cNvPr id="38" name="TextBox 37">
            <a:extLst>
              <a:ext uri="{FF2B5EF4-FFF2-40B4-BE49-F238E27FC236}">
                <a16:creationId xmlns:a16="http://schemas.microsoft.com/office/drawing/2014/main" id="{2C5DF869-0C50-48CF-8C47-1E31D8D58AB9}"/>
              </a:ext>
            </a:extLst>
          </p:cNvPr>
          <p:cNvSpPr txBox="1"/>
          <p:nvPr/>
        </p:nvSpPr>
        <p:spPr>
          <a:xfrm>
            <a:off x="3198509" y="6709156"/>
            <a:ext cx="6223283" cy="973087"/>
          </a:xfrm>
          <a:prstGeom prst="rect">
            <a:avLst/>
          </a:prstGeom>
          <a:noFill/>
        </p:spPr>
        <p:txBody>
          <a:bodyPr wrap="square" rtlCol="0">
            <a:spAutoFit/>
          </a:bodyPr>
          <a:lstStyle/>
          <a:p>
            <a:pPr>
              <a:lnSpc>
                <a:spcPct val="150000"/>
              </a:lnSpc>
            </a:pPr>
            <a:r>
              <a:rPr lang="en-GB" sz="1300" spc="50" dirty="0">
                <a:solidFill>
                  <a:schemeClr val="bg1"/>
                </a:solidFill>
                <a:latin typeface="Lato Heavy" panose="020F0502020204030203" pitchFamily="34" charset="0"/>
                <a:ea typeface="Lato Heavy" panose="020F0502020204030203" pitchFamily="34" charset="0"/>
                <a:cs typeface="Lato Heavy" panose="020F0502020204030203" pitchFamily="34" charset="0"/>
              </a:rPr>
              <a:t>Social media, discrimination, blackmail, sexting, harassment, race, culture, ethnicity, sex, gender, sexual orientation, prejudice, physical, verbal</a:t>
            </a:r>
          </a:p>
          <a:p>
            <a:pPr>
              <a:lnSpc>
                <a:spcPct val="150000"/>
              </a:lnSpc>
            </a:pPr>
            <a:endParaRPr lang="en-GB" sz="1400" spc="50" dirty="0">
              <a:latin typeface="Lato Heavy" panose="020F0502020204030203" pitchFamily="34" charset="0"/>
              <a:ea typeface="Lato Heavy" panose="020F0502020204030203" pitchFamily="34" charset="0"/>
              <a:cs typeface="Lato Heavy" panose="020F0502020204030203" pitchFamily="34" charset="0"/>
            </a:endParaRPr>
          </a:p>
        </p:txBody>
      </p:sp>
      <p:pic>
        <p:nvPicPr>
          <p:cNvPr id="39" name="Picture 38">
            <a:extLst>
              <a:ext uri="{FF2B5EF4-FFF2-40B4-BE49-F238E27FC236}">
                <a16:creationId xmlns:a16="http://schemas.microsoft.com/office/drawing/2014/main" id="{4BB61BE4-3096-4F6B-A63E-69E0EFEB2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40" name="Rectangle 39">
            <a:extLst>
              <a:ext uri="{FF2B5EF4-FFF2-40B4-BE49-F238E27FC236}">
                <a16:creationId xmlns:a16="http://schemas.microsoft.com/office/drawing/2014/main" id="{F8C2AB97-32A9-476C-B4AD-D5BEEF4C076D}"/>
              </a:ext>
            </a:extLst>
          </p:cNvPr>
          <p:cNvSpPr/>
          <p:nvPr/>
        </p:nvSpPr>
        <p:spPr>
          <a:xfrm>
            <a:off x="-1" y="0"/>
            <a:ext cx="10691813" cy="12385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1" name="TextBox 40">
            <a:extLst>
              <a:ext uri="{FF2B5EF4-FFF2-40B4-BE49-F238E27FC236}">
                <a16:creationId xmlns:a16="http://schemas.microsoft.com/office/drawing/2014/main" id="{35ECEF7E-D48D-47D7-AEF5-42E3D3383FBA}"/>
              </a:ext>
            </a:extLst>
          </p:cNvPr>
          <p:cNvSpPr txBox="1"/>
          <p:nvPr/>
        </p:nvSpPr>
        <p:spPr>
          <a:xfrm>
            <a:off x="-3" y="222085"/>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pic>
        <p:nvPicPr>
          <p:cNvPr id="42" name="Picture 41">
            <a:extLst>
              <a:ext uri="{FF2B5EF4-FFF2-40B4-BE49-F238E27FC236}">
                <a16:creationId xmlns:a16="http://schemas.microsoft.com/office/drawing/2014/main" id="{804098E6-0995-4214-B5A9-925ECED4D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Tree>
    <p:extLst>
      <p:ext uri="{BB962C8B-B14F-4D97-AF65-F5344CB8AC3E}">
        <p14:creationId xmlns:p14="http://schemas.microsoft.com/office/powerpoint/2010/main" val="386673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85815D49-16C2-49E3-A380-E6F92767D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pic>
        <p:nvPicPr>
          <p:cNvPr id="78" name="Picture 77">
            <a:extLst>
              <a:ext uri="{FF2B5EF4-FFF2-40B4-BE49-F238E27FC236}">
                <a16:creationId xmlns:a16="http://schemas.microsoft.com/office/drawing/2014/main" id="{5C39AF78-E26D-497B-A3B4-8EF41BEF1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79" name="TextBox 78">
            <a:extLst>
              <a:ext uri="{FF2B5EF4-FFF2-40B4-BE49-F238E27FC236}">
                <a16:creationId xmlns:a16="http://schemas.microsoft.com/office/drawing/2014/main" id="{CA03904D-BF5F-488E-BD05-E82FCF18DB76}"/>
              </a:ext>
            </a:extLst>
          </p:cNvPr>
          <p:cNvSpPr txBox="1"/>
          <p:nvPr/>
        </p:nvSpPr>
        <p:spPr>
          <a:xfrm>
            <a:off x="1167850" y="2007588"/>
            <a:ext cx="8168137" cy="3654847"/>
          </a:xfrm>
          <a:prstGeom prst="rect">
            <a:avLst/>
          </a:prstGeom>
          <a:noFill/>
        </p:spPr>
        <p:txBody>
          <a:bodyPr wrap="square" rtlCol="0">
            <a:spAutoFit/>
          </a:bodyPr>
          <a:lstStyle/>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about understanding the meaning of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describing the impact of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knowing how to respond appropriately to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knowing where to seek support and advice on bullying and cyberbullying?</a:t>
            </a:r>
          </a:p>
          <a:p>
            <a:pPr>
              <a:lnSpc>
                <a:spcPct val="50000"/>
              </a:lnSpc>
            </a:pPr>
            <a:endParaRPr lang="en-GB" sz="23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80" name="Rectangle 79">
            <a:extLst>
              <a:ext uri="{FF2B5EF4-FFF2-40B4-BE49-F238E27FC236}">
                <a16:creationId xmlns:a16="http://schemas.microsoft.com/office/drawing/2014/main" id="{6EAA6125-3A1A-4944-9F9A-2288F452BB8A}"/>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81" name="TextBox 80">
            <a:extLst>
              <a:ext uri="{FF2B5EF4-FFF2-40B4-BE49-F238E27FC236}">
                <a16:creationId xmlns:a16="http://schemas.microsoft.com/office/drawing/2014/main" id="{89AEEDF5-6986-4B8F-B2F8-D9B8ED8F31EB}"/>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82" name="Picture 81">
            <a:extLst>
              <a:ext uri="{FF2B5EF4-FFF2-40B4-BE49-F238E27FC236}">
                <a16:creationId xmlns:a16="http://schemas.microsoft.com/office/drawing/2014/main" id="{55FB367D-79C6-4E4C-BDF9-6D41931D3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83" name="TextBox 82">
            <a:extLst>
              <a:ext uri="{FF2B5EF4-FFF2-40B4-BE49-F238E27FC236}">
                <a16:creationId xmlns:a16="http://schemas.microsoft.com/office/drawing/2014/main" id="{3D8F4C66-EDEE-431B-AF64-703368B4BA4E}"/>
              </a:ext>
            </a:extLst>
          </p:cNvPr>
          <p:cNvSpPr txBox="1"/>
          <p:nvPr/>
        </p:nvSpPr>
        <p:spPr>
          <a:xfrm>
            <a:off x="-3" y="222085"/>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pic>
        <p:nvPicPr>
          <p:cNvPr id="84" name="Picture 83">
            <a:extLst>
              <a:ext uri="{FF2B5EF4-FFF2-40B4-BE49-F238E27FC236}">
                <a16:creationId xmlns:a16="http://schemas.microsoft.com/office/drawing/2014/main" id="{F45B2413-89A5-4858-AD22-38C1A81BC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85" name="TextBox 84">
            <a:extLst>
              <a:ext uri="{FF2B5EF4-FFF2-40B4-BE49-F238E27FC236}">
                <a16:creationId xmlns:a16="http://schemas.microsoft.com/office/drawing/2014/main" id="{37EFFDAF-E977-41A1-B5C9-B747A54F5915}"/>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86" name="TextBox 85">
            <a:extLst>
              <a:ext uri="{FF2B5EF4-FFF2-40B4-BE49-F238E27FC236}">
                <a16:creationId xmlns:a16="http://schemas.microsoft.com/office/drawing/2014/main" id="{035C929C-AE20-450F-8A15-B852F791E4DA}"/>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87" name="Rectangle 86">
            <a:extLst>
              <a:ext uri="{FF2B5EF4-FFF2-40B4-BE49-F238E27FC236}">
                <a16:creationId xmlns:a16="http://schemas.microsoft.com/office/drawing/2014/main" id="{307BFD29-BD54-44B9-9BE1-658C7EAFA3DD}"/>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8" name="Oval 87">
            <a:extLst>
              <a:ext uri="{FF2B5EF4-FFF2-40B4-BE49-F238E27FC236}">
                <a16:creationId xmlns:a16="http://schemas.microsoft.com/office/drawing/2014/main" id="{2F41E490-51B0-43E7-AD06-786454AD8D5C}"/>
              </a:ext>
            </a:extLst>
          </p:cNvPr>
          <p:cNvSpPr/>
          <p:nvPr/>
        </p:nvSpPr>
        <p:spPr>
          <a:xfrm>
            <a:off x="9325420" y="5994139"/>
            <a:ext cx="771896" cy="771896"/>
          </a:xfrm>
          <a:prstGeom prst="ellipse">
            <a:avLst/>
          </a:prstGeom>
          <a:solidFill>
            <a:srgbClr val="45C5EB"/>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BC8C9CF3-B9D5-4DFA-9A5E-4D8D7593F7E0}"/>
              </a:ext>
            </a:extLst>
          </p:cNvPr>
          <p:cNvSpPr/>
          <p:nvPr/>
        </p:nvSpPr>
        <p:spPr>
          <a:xfrm>
            <a:off x="753141" y="6002010"/>
            <a:ext cx="771896" cy="771896"/>
          </a:xfrm>
          <a:prstGeom prst="ellipse">
            <a:avLst/>
          </a:prstGeom>
          <a:solidFill>
            <a:srgbClr val="45C5EB"/>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0" name="TextBox 89">
            <a:extLst>
              <a:ext uri="{FF2B5EF4-FFF2-40B4-BE49-F238E27FC236}">
                <a16:creationId xmlns:a16="http://schemas.microsoft.com/office/drawing/2014/main" id="{1D2162FF-B600-4BD3-A2BA-FDA0BD314948}"/>
              </a:ext>
            </a:extLst>
          </p:cNvPr>
          <p:cNvSpPr txBox="1"/>
          <p:nvPr/>
        </p:nvSpPr>
        <p:spPr>
          <a:xfrm>
            <a:off x="9287219"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91" name="TextBox 90">
            <a:extLst>
              <a:ext uri="{FF2B5EF4-FFF2-40B4-BE49-F238E27FC236}">
                <a16:creationId xmlns:a16="http://schemas.microsoft.com/office/drawing/2014/main" id="{C0492E9A-BB14-4BB2-92B6-FA953946484F}"/>
              </a:ext>
            </a:extLst>
          </p:cNvPr>
          <p:cNvSpPr txBox="1"/>
          <p:nvPr/>
        </p:nvSpPr>
        <p:spPr>
          <a:xfrm>
            <a:off x="714940"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92" name="Rectangle: Rounded Corners 91">
            <a:extLst>
              <a:ext uri="{FF2B5EF4-FFF2-40B4-BE49-F238E27FC236}">
                <a16:creationId xmlns:a16="http://schemas.microsoft.com/office/drawing/2014/main" id="{024ACAE4-B1DB-4721-9C57-6C670642CA69}"/>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3" name="Rectangle: Rounded Corners 92">
            <a:extLst>
              <a:ext uri="{FF2B5EF4-FFF2-40B4-BE49-F238E27FC236}">
                <a16:creationId xmlns:a16="http://schemas.microsoft.com/office/drawing/2014/main" id="{90269873-B657-43D1-AC9D-2BD55F0460E4}"/>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4" name="Rectangle: Rounded Corners 93">
            <a:extLst>
              <a:ext uri="{FF2B5EF4-FFF2-40B4-BE49-F238E27FC236}">
                <a16:creationId xmlns:a16="http://schemas.microsoft.com/office/drawing/2014/main" id="{7CD206F1-4594-4931-99AD-66C5190F4DA2}"/>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5" name="Rectangle: Rounded Corners 94">
            <a:extLst>
              <a:ext uri="{FF2B5EF4-FFF2-40B4-BE49-F238E27FC236}">
                <a16:creationId xmlns:a16="http://schemas.microsoft.com/office/drawing/2014/main" id="{00AAFC8B-AE9D-4697-9BB3-25215EA576D8}"/>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6" name="Rectangle: Rounded Corners 95">
            <a:extLst>
              <a:ext uri="{FF2B5EF4-FFF2-40B4-BE49-F238E27FC236}">
                <a16:creationId xmlns:a16="http://schemas.microsoft.com/office/drawing/2014/main" id="{D093B008-1556-43DB-A1CD-03A4B76CF82A}"/>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7" name="Rectangle: Rounded Corners 96">
            <a:extLst>
              <a:ext uri="{FF2B5EF4-FFF2-40B4-BE49-F238E27FC236}">
                <a16:creationId xmlns:a16="http://schemas.microsoft.com/office/drawing/2014/main" id="{53F28749-DB72-47F3-9C82-1D12C08DE5E2}"/>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8" name="Rectangle: Rounded Corners 97">
            <a:extLst>
              <a:ext uri="{FF2B5EF4-FFF2-40B4-BE49-F238E27FC236}">
                <a16:creationId xmlns:a16="http://schemas.microsoft.com/office/drawing/2014/main" id="{AC3A34A5-1586-457C-9A0A-2B556250619D}"/>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9" name="Rectangle: Rounded Corners 98">
            <a:extLst>
              <a:ext uri="{FF2B5EF4-FFF2-40B4-BE49-F238E27FC236}">
                <a16:creationId xmlns:a16="http://schemas.microsoft.com/office/drawing/2014/main" id="{AC8981FF-2CBF-4525-A46C-D76A06A00E2A}"/>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0" name="Rectangle: Rounded Corners 99">
            <a:extLst>
              <a:ext uri="{FF2B5EF4-FFF2-40B4-BE49-F238E27FC236}">
                <a16:creationId xmlns:a16="http://schemas.microsoft.com/office/drawing/2014/main" id="{DDA4C285-40ED-48FB-8E6F-AFDDB4322CB1}"/>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1268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4645AF4-D2E1-498A-A8C6-2227C63EA0F6}"/>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8" name="Rectangle: Rounded Corners 7">
            <a:extLst>
              <a:ext uri="{FF2B5EF4-FFF2-40B4-BE49-F238E27FC236}">
                <a16:creationId xmlns:a16="http://schemas.microsoft.com/office/drawing/2014/main" id="{C6E92597-B896-4C62-B269-BF692D007822}"/>
              </a:ext>
            </a:extLst>
          </p:cNvPr>
          <p:cNvSpPr/>
          <p:nvPr/>
        </p:nvSpPr>
        <p:spPr>
          <a:xfrm>
            <a:off x="1014033" y="2673050"/>
            <a:ext cx="8560413" cy="1210963"/>
          </a:xfrm>
          <a:custGeom>
            <a:avLst/>
            <a:gdLst>
              <a:gd name="connsiteX0" fmla="*/ 0 w 8241956"/>
              <a:gd name="connsiteY0" fmla="*/ 150344 h 902043"/>
              <a:gd name="connsiteX1" fmla="*/ 150344 w 8241956"/>
              <a:gd name="connsiteY1" fmla="*/ 0 h 902043"/>
              <a:gd name="connsiteX2" fmla="*/ 8091612 w 8241956"/>
              <a:gd name="connsiteY2" fmla="*/ 0 h 902043"/>
              <a:gd name="connsiteX3" fmla="*/ 8241956 w 8241956"/>
              <a:gd name="connsiteY3" fmla="*/ 150344 h 902043"/>
              <a:gd name="connsiteX4" fmla="*/ 8241956 w 8241956"/>
              <a:gd name="connsiteY4" fmla="*/ 751699 h 902043"/>
              <a:gd name="connsiteX5" fmla="*/ 8091612 w 8241956"/>
              <a:gd name="connsiteY5" fmla="*/ 902043 h 902043"/>
              <a:gd name="connsiteX6" fmla="*/ 150344 w 8241956"/>
              <a:gd name="connsiteY6" fmla="*/ 902043 h 902043"/>
              <a:gd name="connsiteX7" fmla="*/ 0 w 8241956"/>
              <a:gd name="connsiteY7" fmla="*/ 751699 h 902043"/>
              <a:gd name="connsiteX8" fmla="*/ 0 w 8241956"/>
              <a:gd name="connsiteY8" fmla="*/ 150344 h 902043"/>
              <a:gd name="connsiteX0" fmla="*/ 0 w 8241956"/>
              <a:gd name="connsiteY0" fmla="*/ 150344 h 902043"/>
              <a:gd name="connsiteX1" fmla="*/ 150344 w 8241956"/>
              <a:gd name="connsiteY1" fmla="*/ 0 h 902043"/>
              <a:gd name="connsiteX2" fmla="*/ 8091612 w 8241956"/>
              <a:gd name="connsiteY2" fmla="*/ 0 h 902043"/>
              <a:gd name="connsiteX3" fmla="*/ 8241956 w 8241956"/>
              <a:gd name="connsiteY3" fmla="*/ 150344 h 902043"/>
              <a:gd name="connsiteX4" fmla="*/ 8241956 w 8241956"/>
              <a:gd name="connsiteY4" fmla="*/ 751699 h 902043"/>
              <a:gd name="connsiteX5" fmla="*/ 8091612 w 8241956"/>
              <a:gd name="connsiteY5" fmla="*/ 902043 h 902043"/>
              <a:gd name="connsiteX6" fmla="*/ 370702 w 8241956"/>
              <a:gd name="connsiteY6" fmla="*/ 902043 h 902043"/>
              <a:gd name="connsiteX7" fmla="*/ 150344 w 8241956"/>
              <a:gd name="connsiteY7" fmla="*/ 902043 h 902043"/>
              <a:gd name="connsiteX8" fmla="*/ 0 w 8241956"/>
              <a:gd name="connsiteY8" fmla="*/ 751699 h 902043"/>
              <a:gd name="connsiteX9" fmla="*/ 0 w 8241956"/>
              <a:gd name="connsiteY9" fmla="*/ 150344 h 902043"/>
              <a:gd name="connsiteX0" fmla="*/ 318457 w 8560413"/>
              <a:gd name="connsiteY0" fmla="*/ 150344 h 1210962"/>
              <a:gd name="connsiteX1" fmla="*/ 468801 w 8560413"/>
              <a:gd name="connsiteY1" fmla="*/ 0 h 1210962"/>
              <a:gd name="connsiteX2" fmla="*/ 8410069 w 8560413"/>
              <a:gd name="connsiteY2" fmla="*/ 0 h 1210962"/>
              <a:gd name="connsiteX3" fmla="*/ 8560413 w 8560413"/>
              <a:gd name="connsiteY3" fmla="*/ 150344 h 1210962"/>
              <a:gd name="connsiteX4" fmla="*/ 8560413 w 8560413"/>
              <a:gd name="connsiteY4" fmla="*/ 751699 h 1210962"/>
              <a:gd name="connsiteX5" fmla="*/ 8410069 w 8560413"/>
              <a:gd name="connsiteY5" fmla="*/ 902043 h 1210962"/>
              <a:gd name="connsiteX6" fmla="*/ 689159 w 8560413"/>
              <a:gd name="connsiteY6" fmla="*/ 902043 h 1210962"/>
              <a:gd name="connsiteX7" fmla="*/ 11601 w 8560413"/>
              <a:gd name="connsiteY7" fmla="*/ 1210962 h 1210962"/>
              <a:gd name="connsiteX8" fmla="*/ 318457 w 8560413"/>
              <a:gd name="connsiteY8" fmla="*/ 751699 h 1210962"/>
              <a:gd name="connsiteX9" fmla="*/ 318457 w 8560413"/>
              <a:gd name="connsiteY9" fmla="*/ 150344 h 12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0413" h="1210962">
                <a:moveTo>
                  <a:pt x="318457" y="150344"/>
                </a:moveTo>
                <a:cubicBezTo>
                  <a:pt x="318457" y="67311"/>
                  <a:pt x="385768" y="0"/>
                  <a:pt x="468801" y="0"/>
                </a:cubicBezTo>
                <a:lnTo>
                  <a:pt x="8410069" y="0"/>
                </a:lnTo>
                <a:cubicBezTo>
                  <a:pt x="8493102" y="0"/>
                  <a:pt x="8560413" y="67311"/>
                  <a:pt x="8560413" y="150344"/>
                </a:cubicBezTo>
                <a:lnTo>
                  <a:pt x="8560413" y="751699"/>
                </a:lnTo>
                <a:cubicBezTo>
                  <a:pt x="8560413" y="834732"/>
                  <a:pt x="8493102" y="902043"/>
                  <a:pt x="8410069" y="902043"/>
                </a:cubicBezTo>
                <a:lnTo>
                  <a:pt x="689159" y="902043"/>
                </a:lnTo>
                <a:lnTo>
                  <a:pt x="11601" y="1210962"/>
                </a:lnTo>
                <a:cubicBezTo>
                  <a:pt x="-71432" y="1210962"/>
                  <a:pt x="318457" y="834732"/>
                  <a:pt x="318457" y="751699"/>
                </a:cubicBezTo>
                <a:lnTo>
                  <a:pt x="318457" y="150344"/>
                </a:lnTo>
                <a:close/>
              </a:path>
            </a:pathLst>
          </a:custGeom>
          <a:solidFill>
            <a:schemeClr val="bg1">
              <a:alpha val="50000"/>
            </a:schemeClr>
          </a:solidFill>
          <a:ln>
            <a:solidFill>
              <a:schemeClr val="dk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alpha val="50000"/>
                </a:schemeClr>
              </a:solidFill>
            </a:endParaRPr>
          </a:p>
        </p:txBody>
      </p:sp>
      <p:sp>
        <p:nvSpPr>
          <p:cNvPr id="4" name="TextBox 3">
            <a:extLst>
              <a:ext uri="{FF2B5EF4-FFF2-40B4-BE49-F238E27FC236}">
                <a16:creationId xmlns:a16="http://schemas.microsoft.com/office/drawing/2014/main" id="{D7B4F698-551F-4510-A04B-45711030237D}"/>
              </a:ext>
            </a:extLst>
          </p:cNvPr>
          <p:cNvSpPr txBox="1"/>
          <p:nvPr/>
        </p:nvSpPr>
        <p:spPr>
          <a:xfrm>
            <a:off x="1950720" y="4008897"/>
            <a:ext cx="6778752" cy="3139321"/>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What would your first action be after reading this?</a:t>
            </a:r>
          </a:p>
          <a:p>
            <a:pPr marL="342900" indent="-342900">
              <a:buFont typeface="Arial" panose="020B0604020202020204" pitchFamily="34" charset="0"/>
              <a:buChar char="•"/>
            </a:pPr>
            <a:endParaRPr lang="en-GB"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What other words would you use to describe your friend’s emotions? </a:t>
            </a:r>
          </a:p>
          <a:p>
            <a:pPr marL="342900" indent="-342900">
              <a:buFont typeface="Arial" panose="020B0604020202020204" pitchFamily="34" charset="0"/>
              <a:buChar char="•"/>
            </a:pPr>
            <a:endParaRPr lang="en-GB"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Why do you think your friend has posted this?</a:t>
            </a:r>
          </a:p>
          <a:p>
            <a:pPr marL="342900" indent="-342900">
              <a:buFont typeface="Arial" panose="020B0604020202020204" pitchFamily="34" charset="0"/>
              <a:buChar char="•"/>
            </a:pPr>
            <a:endParaRPr lang="en-GB"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How would you support your friend? (Verbal face-to-face contact, online discussion, etc.)</a:t>
            </a:r>
          </a:p>
          <a:p>
            <a:pPr marL="342900" indent="-342900">
              <a:buFont typeface="Arial" panose="020B0604020202020204" pitchFamily="34" charset="0"/>
              <a:buChar char="•"/>
            </a:pPr>
            <a:endParaRPr lang="en-GB"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Would you involve other people such as family or friends?</a:t>
            </a:r>
          </a:p>
        </p:txBody>
      </p:sp>
      <p:sp>
        <p:nvSpPr>
          <p:cNvPr id="16" name="TextBox 15">
            <a:extLst>
              <a:ext uri="{FF2B5EF4-FFF2-40B4-BE49-F238E27FC236}">
                <a16:creationId xmlns:a16="http://schemas.microsoft.com/office/drawing/2014/main" id="{2AACC341-7D16-4D34-9FB8-DE4989614525}"/>
              </a:ext>
            </a:extLst>
          </p:cNvPr>
          <p:cNvSpPr txBox="1"/>
          <p:nvPr/>
        </p:nvSpPr>
        <p:spPr>
          <a:xfrm>
            <a:off x="1358612" y="1880874"/>
            <a:ext cx="7871254" cy="588944"/>
          </a:xfrm>
          <a:prstGeom prst="rect">
            <a:avLst/>
          </a:prstGeom>
          <a:noFill/>
        </p:spPr>
        <p:txBody>
          <a:bodyPr wrap="square" rtlCol="0">
            <a:spAutoFit/>
          </a:bodyPr>
          <a:lstStyle/>
          <a:p>
            <a:pPr algn="ctr">
              <a:lnSpc>
                <a:spcPct val="130000"/>
              </a:lnSpc>
            </a:pPr>
            <a:r>
              <a:rPr lang="en-GB" sz="2800" dirty="0">
                <a:latin typeface="Lato Heavy" panose="020F0502020204030203" pitchFamily="34" charset="0"/>
                <a:ea typeface="Lato Heavy" panose="020F0502020204030203" pitchFamily="34" charset="0"/>
                <a:cs typeface="Lato Heavy" panose="020F0502020204030203" pitchFamily="34" charset="0"/>
              </a:rPr>
              <a:t>Your friend posts a comment on social media:</a:t>
            </a:r>
          </a:p>
        </p:txBody>
      </p:sp>
      <p:sp>
        <p:nvSpPr>
          <p:cNvPr id="19" name="TextBox 18">
            <a:extLst>
              <a:ext uri="{FF2B5EF4-FFF2-40B4-BE49-F238E27FC236}">
                <a16:creationId xmlns:a16="http://schemas.microsoft.com/office/drawing/2014/main" id="{30011EA2-2C0A-4515-A176-900E917A854F}"/>
              </a:ext>
            </a:extLst>
          </p:cNvPr>
          <p:cNvSpPr txBox="1"/>
          <p:nvPr/>
        </p:nvSpPr>
        <p:spPr>
          <a:xfrm>
            <a:off x="1408039" y="2811235"/>
            <a:ext cx="7772401" cy="572464"/>
          </a:xfrm>
          <a:prstGeom prst="rect">
            <a:avLst/>
          </a:prstGeom>
          <a:noFill/>
        </p:spPr>
        <p:txBody>
          <a:bodyPr wrap="square" rtlCol="0">
            <a:spAutoFit/>
          </a:bodyPr>
          <a:lstStyle/>
          <a:p>
            <a:pPr algn="ctr">
              <a:lnSpc>
                <a:spcPct val="130000"/>
              </a:lnSpc>
            </a:pPr>
            <a:r>
              <a:rPr lang="en-GB" sz="2400" dirty="0">
                <a:latin typeface="Lato Medium" panose="020F0502020204030203" pitchFamily="34" charset="0"/>
                <a:ea typeface="Lato Medium" panose="020F0502020204030203" pitchFamily="34" charset="0"/>
                <a:cs typeface="Lato Medium" panose="020F0502020204030203" pitchFamily="34" charset="0"/>
              </a:rPr>
              <a:t>Feeling sad…why won’t people just leave me alone?? </a:t>
            </a:r>
          </a:p>
        </p:txBody>
      </p:sp>
      <p:grpSp>
        <p:nvGrpSpPr>
          <p:cNvPr id="7" name="Group 6">
            <a:extLst>
              <a:ext uri="{FF2B5EF4-FFF2-40B4-BE49-F238E27FC236}">
                <a16:creationId xmlns:a16="http://schemas.microsoft.com/office/drawing/2014/main" id="{27F666F6-3A98-4709-B910-06D6673CD341}"/>
              </a:ext>
            </a:extLst>
          </p:cNvPr>
          <p:cNvGrpSpPr/>
          <p:nvPr/>
        </p:nvGrpSpPr>
        <p:grpSpPr>
          <a:xfrm>
            <a:off x="8938090" y="2868005"/>
            <a:ext cx="439353" cy="439353"/>
            <a:chOff x="704008" y="2538771"/>
            <a:chExt cx="914400" cy="914400"/>
          </a:xfrm>
        </p:grpSpPr>
        <p:sp>
          <p:nvSpPr>
            <p:cNvPr id="6" name="Oval 5">
              <a:extLst>
                <a:ext uri="{FF2B5EF4-FFF2-40B4-BE49-F238E27FC236}">
                  <a16:creationId xmlns:a16="http://schemas.microsoft.com/office/drawing/2014/main" id="{759B2C70-72CF-474F-9595-C5BAED2ACB3B}"/>
                </a:ext>
              </a:extLst>
            </p:cNvPr>
            <p:cNvSpPr/>
            <p:nvPr/>
          </p:nvSpPr>
          <p:spPr>
            <a:xfrm>
              <a:off x="827903" y="2631989"/>
              <a:ext cx="679622" cy="704216"/>
            </a:xfrm>
            <a:prstGeom prst="ellipse">
              <a:avLst/>
            </a:prstGeom>
            <a:solidFill>
              <a:srgbClr val="FFFF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rgbClr val="FFFF99"/>
                </a:solidFill>
              </a:endParaRPr>
            </a:p>
          </p:txBody>
        </p:sp>
        <p:pic>
          <p:nvPicPr>
            <p:cNvPr id="3" name="Graphic 2" descr="Sad Face with No Fill">
              <a:extLst>
                <a:ext uri="{FF2B5EF4-FFF2-40B4-BE49-F238E27FC236}">
                  <a16:creationId xmlns:a16="http://schemas.microsoft.com/office/drawing/2014/main" id="{EBF93A88-1DEA-4C15-B31B-059B8F8B875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04008" y="2538771"/>
              <a:ext cx="914400" cy="914400"/>
            </a:xfrm>
            <a:prstGeom prst="rect">
              <a:avLst/>
            </a:prstGeom>
          </p:spPr>
        </p:pic>
      </p:grpSp>
      <p:pic>
        <p:nvPicPr>
          <p:cNvPr id="21" name="Picture 20">
            <a:extLst>
              <a:ext uri="{FF2B5EF4-FFF2-40B4-BE49-F238E27FC236}">
                <a16:creationId xmlns:a16="http://schemas.microsoft.com/office/drawing/2014/main" id="{997F0BEC-35D0-452E-8391-496DE624AC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22" name="TextBox 21">
            <a:extLst>
              <a:ext uri="{FF2B5EF4-FFF2-40B4-BE49-F238E27FC236}">
                <a16:creationId xmlns:a16="http://schemas.microsoft.com/office/drawing/2014/main" id="{6A35161A-EB69-4556-9034-A6BB33036845}"/>
              </a:ext>
            </a:extLst>
          </p:cNvPr>
          <p:cNvSpPr txBox="1"/>
          <p:nvPr/>
        </p:nvSpPr>
        <p:spPr>
          <a:xfrm>
            <a:off x="-34723" y="99208"/>
            <a:ext cx="10726536" cy="1569660"/>
          </a:xfrm>
          <a:prstGeom prst="rect">
            <a:avLst/>
          </a:prstGeom>
          <a:noFill/>
        </p:spPr>
        <p:txBody>
          <a:bodyPr wrap="square" rtlCol="0">
            <a:spAutoFit/>
          </a:bodyPr>
          <a:lstStyle/>
          <a:p>
            <a:pPr algn="ctr"/>
            <a:r>
              <a:rPr lang="en-GB" sz="48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a:t>
            </a:r>
          </a:p>
          <a:p>
            <a:pPr algn="ctr"/>
            <a:r>
              <a:rPr lang="en-GB" sz="48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CYBERBULLYING</a:t>
            </a:r>
          </a:p>
        </p:txBody>
      </p:sp>
      <p:pic>
        <p:nvPicPr>
          <p:cNvPr id="23" name="Picture 22">
            <a:extLst>
              <a:ext uri="{FF2B5EF4-FFF2-40B4-BE49-F238E27FC236}">
                <a16:creationId xmlns:a16="http://schemas.microsoft.com/office/drawing/2014/main" id="{8B58E73F-15A3-4937-925D-D2E7466DF5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3464" y="415742"/>
            <a:ext cx="1056269" cy="1056269"/>
          </a:xfrm>
          <a:prstGeom prst="rect">
            <a:avLst/>
          </a:prstGeom>
        </p:spPr>
      </p:pic>
    </p:spTree>
    <p:extLst>
      <p:ext uri="{BB962C8B-B14F-4D97-AF65-F5344CB8AC3E}">
        <p14:creationId xmlns:p14="http://schemas.microsoft.com/office/powerpoint/2010/main" val="250393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E60FB2-3AF9-4DDE-AA24-F6B617F8D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pic>
        <p:nvPicPr>
          <p:cNvPr id="29" name="Picture 28">
            <a:extLst>
              <a:ext uri="{FF2B5EF4-FFF2-40B4-BE49-F238E27FC236}">
                <a16:creationId xmlns:a16="http://schemas.microsoft.com/office/drawing/2014/main" id="{40B55766-3359-47E0-897D-CDBD2BDFB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40" name="TextBox 39">
            <a:extLst>
              <a:ext uri="{FF2B5EF4-FFF2-40B4-BE49-F238E27FC236}">
                <a16:creationId xmlns:a16="http://schemas.microsoft.com/office/drawing/2014/main" id="{4D4FA945-C7E7-4E3C-8E09-CB28D0DAF023}"/>
              </a:ext>
            </a:extLst>
          </p:cNvPr>
          <p:cNvSpPr txBox="1"/>
          <p:nvPr/>
        </p:nvSpPr>
        <p:spPr>
          <a:xfrm>
            <a:off x="1167850" y="2007588"/>
            <a:ext cx="8168137" cy="3654847"/>
          </a:xfrm>
          <a:prstGeom prst="rect">
            <a:avLst/>
          </a:prstGeom>
          <a:noFill/>
        </p:spPr>
        <p:txBody>
          <a:bodyPr wrap="square" rtlCol="0">
            <a:spAutoFit/>
          </a:bodyPr>
          <a:lstStyle/>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about understanding the meaning of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describing the impact of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knowing how to respond appropriately to bullying and cyberbullying?</a:t>
            </a:r>
          </a:p>
          <a:p>
            <a:pPr marL="457200" indent="-457200">
              <a:buAutoNum type="alphaUcPeriod"/>
            </a:pPr>
            <a:endParaRPr lang="en-GB" sz="20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buAutoNum type="alphaUcPeriod"/>
            </a:pPr>
            <a:r>
              <a:rPr lang="en-GB" sz="2000" dirty="0">
                <a:latin typeface="Lato Medium" panose="020F0502020204030203" pitchFamily="34" charset="0"/>
                <a:ea typeface="Lato Medium" panose="020F0502020204030203" pitchFamily="34" charset="0"/>
                <a:cs typeface="Lato Medium" panose="020F0502020204030203" pitchFamily="34" charset="0"/>
              </a:rPr>
              <a:t>How confident are you at knowing where to seek support and advice on bullying and cyberbullying?</a:t>
            </a:r>
          </a:p>
          <a:p>
            <a:pPr>
              <a:lnSpc>
                <a:spcPct val="50000"/>
              </a:lnSpc>
            </a:pPr>
            <a:endParaRPr lang="en-GB" sz="2300" dirty="0">
              <a:latin typeface="Lato Medium" panose="020F0502020204030203" pitchFamily="34" charset="0"/>
              <a:ea typeface="Lato Medium" panose="020F0502020204030203" pitchFamily="34" charset="0"/>
              <a:cs typeface="Lato Medium" panose="020F0502020204030203" pitchFamily="34" charset="0"/>
            </a:endParaRPr>
          </a:p>
        </p:txBody>
      </p:sp>
      <p:sp>
        <p:nvSpPr>
          <p:cNvPr id="60" name="Rectangle 59">
            <a:extLst>
              <a:ext uri="{FF2B5EF4-FFF2-40B4-BE49-F238E27FC236}">
                <a16:creationId xmlns:a16="http://schemas.microsoft.com/office/drawing/2014/main" id="{DF9FB6AB-6385-49B6-A1FD-6398C577A590}"/>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61" name="TextBox 60">
            <a:extLst>
              <a:ext uri="{FF2B5EF4-FFF2-40B4-BE49-F238E27FC236}">
                <a16:creationId xmlns:a16="http://schemas.microsoft.com/office/drawing/2014/main" id="{F200C878-BB06-4BCC-8996-4121D4B84711}"/>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62" name="Picture 61">
            <a:extLst>
              <a:ext uri="{FF2B5EF4-FFF2-40B4-BE49-F238E27FC236}">
                <a16:creationId xmlns:a16="http://schemas.microsoft.com/office/drawing/2014/main" id="{88D64B5A-19F1-454B-B84A-3DD230C68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63" name="TextBox 62">
            <a:extLst>
              <a:ext uri="{FF2B5EF4-FFF2-40B4-BE49-F238E27FC236}">
                <a16:creationId xmlns:a16="http://schemas.microsoft.com/office/drawing/2014/main" id="{CC431FA0-1D42-473C-A492-9AF7E9D7DD18}"/>
              </a:ext>
            </a:extLst>
          </p:cNvPr>
          <p:cNvSpPr txBox="1"/>
          <p:nvPr/>
        </p:nvSpPr>
        <p:spPr>
          <a:xfrm>
            <a:off x="-3" y="222085"/>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pic>
        <p:nvPicPr>
          <p:cNvPr id="64" name="Picture 63">
            <a:extLst>
              <a:ext uri="{FF2B5EF4-FFF2-40B4-BE49-F238E27FC236}">
                <a16:creationId xmlns:a16="http://schemas.microsoft.com/office/drawing/2014/main" id="{B7C3F4FC-2138-4C72-A64E-1858798A9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72"/>
            <a:ext cx="1080000" cy="716488"/>
          </a:xfrm>
          <a:prstGeom prst="rect">
            <a:avLst/>
          </a:prstGeom>
        </p:spPr>
      </p:pic>
      <p:sp>
        <p:nvSpPr>
          <p:cNvPr id="81" name="TextBox 80">
            <a:extLst>
              <a:ext uri="{FF2B5EF4-FFF2-40B4-BE49-F238E27FC236}">
                <a16:creationId xmlns:a16="http://schemas.microsoft.com/office/drawing/2014/main" id="{EEF2E39A-F481-408A-9CF4-094FA99903DE}"/>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82" name="TextBox 81">
            <a:extLst>
              <a:ext uri="{FF2B5EF4-FFF2-40B4-BE49-F238E27FC236}">
                <a16:creationId xmlns:a16="http://schemas.microsoft.com/office/drawing/2014/main" id="{3C04CC91-EC57-4BC3-9689-B735DF1C353D}"/>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83" name="Rectangle 82">
            <a:extLst>
              <a:ext uri="{FF2B5EF4-FFF2-40B4-BE49-F238E27FC236}">
                <a16:creationId xmlns:a16="http://schemas.microsoft.com/office/drawing/2014/main" id="{8660DA31-82B8-4D8F-9FF4-E1935A471BA6}"/>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4" name="Oval 83">
            <a:extLst>
              <a:ext uri="{FF2B5EF4-FFF2-40B4-BE49-F238E27FC236}">
                <a16:creationId xmlns:a16="http://schemas.microsoft.com/office/drawing/2014/main" id="{C755D330-D308-4926-8ADC-E07910D17F7A}"/>
              </a:ext>
            </a:extLst>
          </p:cNvPr>
          <p:cNvSpPr/>
          <p:nvPr/>
        </p:nvSpPr>
        <p:spPr>
          <a:xfrm>
            <a:off x="9325420" y="5994139"/>
            <a:ext cx="771896" cy="771896"/>
          </a:xfrm>
          <a:prstGeom prst="ellipse">
            <a:avLst/>
          </a:prstGeom>
          <a:solidFill>
            <a:srgbClr val="45C5EB"/>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85EABCBB-4A6A-4233-974E-A85AD0171F2B}"/>
              </a:ext>
            </a:extLst>
          </p:cNvPr>
          <p:cNvSpPr/>
          <p:nvPr/>
        </p:nvSpPr>
        <p:spPr>
          <a:xfrm>
            <a:off x="753141" y="6002010"/>
            <a:ext cx="771896" cy="771896"/>
          </a:xfrm>
          <a:prstGeom prst="ellipse">
            <a:avLst/>
          </a:prstGeom>
          <a:solidFill>
            <a:srgbClr val="45C5EB"/>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CA2A0452-9483-40BB-A6C3-87193DE4637E}"/>
              </a:ext>
            </a:extLst>
          </p:cNvPr>
          <p:cNvSpPr txBox="1"/>
          <p:nvPr/>
        </p:nvSpPr>
        <p:spPr>
          <a:xfrm>
            <a:off x="9287219"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87" name="TextBox 86">
            <a:extLst>
              <a:ext uri="{FF2B5EF4-FFF2-40B4-BE49-F238E27FC236}">
                <a16:creationId xmlns:a16="http://schemas.microsoft.com/office/drawing/2014/main" id="{59A308D2-6556-47CD-A45D-FE43519A6B54}"/>
              </a:ext>
            </a:extLst>
          </p:cNvPr>
          <p:cNvSpPr txBox="1"/>
          <p:nvPr/>
        </p:nvSpPr>
        <p:spPr>
          <a:xfrm>
            <a:off x="714940"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88" name="Rectangle: Rounded Corners 87">
            <a:extLst>
              <a:ext uri="{FF2B5EF4-FFF2-40B4-BE49-F238E27FC236}">
                <a16:creationId xmlns:a16="http://schemas.microsoft.com/office/drawing/2014/main" id="{3CBD7389-EED7-4F2D-89D9-19145C7F4AAF}"/>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9" name="Rectangle: Rounded Corners 88">
            <a:extLst>
              <a:ext uri="{FF2B5EF4-FFF2-40B4-BE49-F238E27FC236}">
                <a16:creationId xmlns:a16="http://schemas.microsoft.com/office/drawing/2014/main" id="{EB2942FA-D31E-4B70-B5A6-DAF1D5685D01}"/>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0" name="Rectangle: Rounded Corners 89">
            <a:extLst>
              <a:ext uri="{FF2B5EF4-FFF2-40B4-BE49-F238E27FC236}">
                <a16:creationId xmlns:a16="http://schemas.microsoft.com/office/drawing/2014/main" id="{B380856B-B0E3-405E-B2BD-F08F599557AE}"/>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1" name="Rectangle: Rounded Corners 90">
            <a:extLst>
              <a:ext uri="{FF2B5EF4-FFF2-40B4-BE49-F238E27FC236}">
                <a16:creationId xmlns:a16="http://schemas.microsoft.com/office/drawing/2014/main" id="{D79E7511-E24C-40E8-A796-D3758293D8E4}"/>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2" name="Rectangle: Rounded Corners 91">
            <a:extLst>
              <a:ext uri="{FF2B5EF4-FFF2-40B4-BE49-F238E27FC236}">
                <a16:creationId xmlns:a16="http://schemas.microsoft.com/office/drawing/2014/main" id="{72796F3C-3790-45BC-BBF9-FE486953122D}"/>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3" name="Rectangle: Rounded Corners 92">
            <a:extLst>
              <a:ext uri="{FF2B5EF4-FFF2-40B4-BE49-F238E27FC236}">
                <a16:creationId xmlns:a16="http://schemas.microsoft.com/office/drawing/2014/main" id="{3A681EA8-513C-499E-9916-E1D4B99B54CD}"/>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4" name="Rectangle: Rounded Corners 93">
            <a:extLst>
              <a:ext uri="{FF2B5EF4-FFF2-40B4-BE49-F238E27FC236}">
                <a16:creationId xmlns:a16="http://schemas.microsoft.com/office/drawing/2014/main" id="{CB0A4972-8CA1-4A88-B33E-C7761D1F2958}"/>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5" name="Rectangle: Rounded Corners 94">
            <a:extLst>
              <a:ext uri="{FF2B5EF4-FFF2-40B4-BE49-F238E27FC236}">
                <a16:creationId xmlns:a16="http://schemas.microsoft.com/office/drawing/2014/main" id="{54DF76B9-18D5-4D0C-AE23-9DCA53D28B8D}"/>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6" name="Rectangle: Rounded Corners 95">
            <a:extLst>
              <a:ext uri="{FF2B5EF4-FFF2-40B4-BE49-F238E27FC236}">
                <a16:creationId xmlns:a16="http://schemas.microsoft.com/office/drawing/2014/main" id="{3E6B3DC2-37E7-4954-949B-4FFC296D1B55}"/>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9181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E282E6B-FD73-49A8-AFFD-EBFECDF92487}"/>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9" name="TextBox 18">
            <a:extLst>
              <a:ext uri="{FF2B5EF4-FFF2-40B4-BE49-F238E27FC236}">
                <a16:creationId xmlns:a16="http://schemas.microsoft.com/office/drawing/2014/main" id="{6471C8DD-DD86-46BF-8A85-8151EC8BB68E}"/>
              </a:ext>
            </a:extLst>
          </p:cNvPr>
          <p:cNvSpPr txBox="1"/>
          <p:nvPr/>
        </p:nvSpPr>
        <p:spPr>
          <a:xfrm>
            <a:off x="2183538" y="1941749"/>
            <a:ext cx="6442878" cy="2677656"/>
          </a:xfrm>
          <a:prstGeom prst="rect">
            <a:avLst/>
          </a:prstGeom>
          <a:noFill/>
        </p:spPr>
        <p:txBody>
          <a:bodyPr wrap="square" rtlCol="0">
            <a:spAutoFit/>
          </a:bodyPr>
          <a:lstStyle/>
          <a:p>
            <a:pPr marL="457200" indent="-457200">
              <a:lnSpc>
                <a:spcPct val="20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What stressful situations occur online?</a:t>
            </a:r>
          </a:p>
          <a:p>
            <a:pPr marL="457200" indent="-457200">
              <a:lnSpc>
                <a:spcPct val="20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What causes online arguments?</a:t>
            </a:r>
          </a:p>
          <a:p>
            <a:pPr marL="457200" indent="-457200">
              <a:lnSpc>
                <a:spcPct val="20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What are the effects of online arguments?</a:t>
            </a:r>
          </a:p>
          <a:p>
            <a:pPr marL="457200" indent="-457200">
              <a:lnSpc>
                <a:spcPct val="20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How can we avoid or get out of conflict online?</a:t>
            </a:r>
          </a:p>
        </p:txBody>
      </p:sp>
      <p:pic>
        <p:nvPicPr>
          <p:cNvPr id="24" name="Picture 23">
            <a:extLst>
              <a:ext uri="{FF2B5EF4-FFF2-40B4-BE49-F238E27FC236}">
                <a16:creationId xmlns:a16="http://schemas.microsoft.com/office/drawing/2014/main" id="{121E326D-81E8-4D34-BFBE-E961BA7EAB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673" y="5980392"/>
            <a:ext cx="609787" cy="606303"/>
          </a:xfrm>
          <a:prstGeom prst="rect">
            <a:avLst/>
          </a:prstGeom>
        </p:spPr>
      </p:pic>
      <p:sp>
        <p:nvSpPr>
          <p:cNvPr id="30" name="TextBox 29">
            <a:extLst>
              <a:ext uri="{FF2B5EF4-FFF2-40B4-BE49-F238E27FC236}">
                <a16:creationId xmlns:a16="http://schemas.microsoft.com/office/drawing/2014/main" id="{F5465919-B606-4A33-8994-4D0A2B4FB23B}"/>
              </a:ext>
            </a:extLst>
          </p:cNvPr>
          <p:cNvSpPr txBox="1"/>
          <p:nvPr/>
        </p:nvSpPr>
        <p:spPr>
          <a:xfrm>
            <a:off x="2183538" y="5179753"/>
            <a:ext cx="7765134" cy="1879041"/>
          </a:xfrm>
          <a:prstGeom prst="rect">
            <a:avLst/>
          </a:prstGeom>
          <a:noFill/>
        </p:spPr>
        <p:txBody>
          <a:bodyPr wrap="square" rtlCol="0">
            <a:spAutoFit/>
          </a:bodyPr>
          <a:lstStyle/>
          <a:p>
            <a:pPr marL="457200" indent="-457200">
              <a:lnSpc>
                <a:spcPct val="13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How does cyberbullying differ from other types of bullying? Why do you think this is?</a:t>
            </a:r>
          </a:p>
          <a:p>
            <a:pPr marL="360000" indent="-360000">
              <a:lnSpc>
                <a:spcPts val="1200"/>
              </a:lnSpc>
              <a:buFont typeface="+mj-lt"/>
              <a:buAutoNum type="arabicPeriod"/>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lnSpc>
                <a:spcPct val="13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Why can stopping bullying be so difficult? How is this made even harder when the bullying is online?</a:t>
            </a:r>
          </a:p>
        </p:txBody>
      </p:sp>
      <p:pic>
        <p:nvPicPr>
          <p:cNvPr id="32" name="Picture 31">
            <a:extLst>
              <a:ext uri="{FF2B5EF4-FFF2-40B4-BE49-F238E27FC236}">
                <a16:creationId xmlns:a16="http://schemas.microsoft.com/office/drawing/2014/main" id="{F472B801-E065-469E-9B97-6C31BE741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3439" y="438827"/>
            <a:ext cx="1002079" cy="1002079"/>
          </a:xfrm>
          <a:prstGeom prst="rect">
            <a:avLst/>
          </a:prstGeom>
        </p:spPr>
      </p:pic>
      <p:sp>
        <p:nvSpPr>
          <p:cNvPr id="41" name="TextBox 40">
            <a:extLst>
              <a:ext uri="{FF2B5EF4-FFF2-40B4-BE49-F238E27FC236}">
                <a16:creationId xmlns:a16="http://schemas.microsoft.com/office/drawing/2014/main" id="{A369BFF3-873D-4B53-9F8E-F3FE5662D30C}"/>
              </a:ext>
            </a:extLst>
          </p:cNvPr>
          <p:cNvSpPr txBox="1"/>
          <p:nvPr/>
        </p:nvSpPr>
        <p:spPr>
          <a:xfrm>
            <a:off x="0" y="957196"/>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TROUBLE ONLINE</a:t>
            </a:r>
          </a:p>
        </p:txBody>
      </p:sp>
      <p:pic>
        <p:nvPicPr>
          <p:cNvPr id="46" name="Picture 45">
            <a:extLst>
              <a:ext uri="{FF2B5EF4-FFF2-40B4-BE49-F238E27FC236}">
                <a16:creationId xmlns:a16="http://schemas.microsoft.com/office/drawing/2014/main" id="{C0F9DBAE-A281-4C02-ABCE-E3113051B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50" name="TextBox 49">
            <a:extLst>
              <a:ext uri="{FF2B5EF4-FFF2-40B4-BE49-F238E27FC236}">
                <a16:creationId xmlns:a16="http://schemas.microsoft.com/office/drawing/2014/main" id="{2D8873AA-105A-4DE5-920B-697CA5B64B85}"/>
              </a:ext>
            </a:extLst>
          </p:cNvPr>
          <p:cNvSpPr txBox="1"/>
          <p:nvPr/>
        </p:nvSpPr>
        <p:spPr>
          <a:xfrm>
            <a:off x="-3" y="222085"/>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sp>
        <p:nvSpPr>
          <p:cNvPr id="52" name="TextBox 51">
            <a:extLst>
              <a:ext uri="{FF2B5EF4-FFF2-40B4-BE49-F238E27FC236}">
                <a16:creationId xmlns:a16="http://schemas.microsoft.com/office/drawing/2014/main" id="{138DCA16-0CD4-49E4-AD66-3401B974D0B4}"/>
              </a:ext>
            </a:extLst>
          </p:cNvPr>
          <p:cNvSpPr txBox="1"/>
          <p:nvPr/>
        </p:nvSpPr>
        <p:spPr>
          <a:xfrm>
            <a:off x="310423" y="2104527"/>
            <a:ext cx="961092" cy="523220"/>
          </a:xfrm>
          <a:prstGeom prst="rect">
            <a:avLst/>
          </a:prstGeom>
          <a:noFill/>
        </p:spPr>
        <p:txBody>
          <a:bodyPr wrap="square" rtlCol="0">
            <a:spAutoFit/>
          </a:bodyPr>
          <a:lstStyle/>
          <a:p>
            <a:r>
              <a:rPr lang="en-GB" sz="2800" b="1" dirty="0">
                <a:latin typeface="Lato Black" panose="020F0502020204030203" pitchFamily="34" charset="0"/>
                <a:ea typeface="Lato Black" panose="020F0502020204030203" pitchFamily="34" charset="0"/>
                <a:cs typeface="Lato Black" panose="020F0502020204030203" pitchFamily="34" charset="0"/>
              </a:rPr>
              <a:t>ALL</a:t>
            </a:r>
          </a:p>
        </p:txBody>
      </p:sp>
      <p:sp>
        <p:nvSpPr>
          <p:cNvPr id="54" name="TextBox 53">
            <a:extLst>
              <a:ext uri="{FF2B5EF4-FFF2-40B4-BE49-F238E27FC236}">
                <a16:creationId xmlns:a16="http://schemas.microsoft.com/office/drawing/2014/main" id="{6CA1E273-56F7-43D2-8E34-6B52B5411C91}"/>
              </a:ext>
            </a:extLst>
          </p:cNvPr>
          <p:cNvSpPr txBox="1"/>
          <p:nvPr/>
        </p:nvSpPr>
        <p:spPr>
          <a:xfrm>
            <a:off x="310433" y="5210420"/>
            <a:ext cx="1578536" cy="613338"/>
          </a:xfrm>
          <a:prstGeom prst="rect">
            <a:avLst/>
          </a:prstGeom>
          <a:noFill/>
        </p:spPr>
        <p:txBody>
          <a:bodyPr wrap="square" rtlCol="0">
            <a:spAutoFit/>
          </a:bodyPr>
          <a:lstStyle/>
          <a:p>
            <a:pPr>
              <a:lnSpc>
                <a:spcPts val="2400"/>
              </a:lnSpc>
            </a:pPr>
            <a:r>
              <a:rPr lang="en-GB" sz="1600" dirty="0">
                <a:latin typeface="Lato Heavy" panose="020F0502020204030203" pitchFamily="34" charset="0"/>
                <a:ea typeface="Lato Heavy" panose="020F0502020204030203" pitchFamily="34" charset="0"/>
                <a:cs typeface="Lato Heavy" panose="020F0502020204030203" pitchFamily="34" charset="0"/>
              </a:rPr>
              <a:t>FURTHER  CHALLENGE</a:t>
            </a:r>
          </a:p>
        </p:txBody>
      </p:sp>
    </p:spTree>
    <p:extLst>
      <p:ext uri="{BB962C8B-B14F-4D97-AF65-F5344CB8AC3E}">
        <p14:creationId xmlns:p14="http://schemas.microsoft.com/office/powerpoint/2010/main" val="288275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4973DA-DDEE-462E-B904-9DC6B538108C}"/>
              </a:ext>
            </a:extLst>
          </p:cNvPr>
          <p:cNvSpPr/>
          <p:nvPr/>
        </p:nvSpPr>
        <p:spPr>
          <a:xfrm>
            <a:off x="-3" y="5779001"/>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5" name="Rectangle 14">
            <a:extLst>
              <a:ext uri="{FF2B5EF4-FFF2-40B4-BE49-F238E27FC236}">
                <a16:creationId xmlns:a16="http://schemas.microsoft.com/office/drawing/2014/main" id="{DB265C49-B0F3-4F1A-859B-F9EF70EAC050}"/>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pic>
        <p:nvPicPr>
          <p:cNvPr id="11" name="Picture 10">
            <a:extLst>
              <a:ext uri="{FF2B5EF4-FFF2-40B4-BE49-F238E27FC236}">
                <a16:creationId xmlns:a16="http://schemas.microsoft.com/office/drawing/2014/main" id="{62A10864-3735-400A-8137-9C9F823E5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9557" y="447569"/>
            <a:ext cx="1021405" cy="1015568"/>
          </a:xfrm>
          <a:prstGeom prst="rect">
            <a:avLst/>
          </a:prstGeom>
        </p:spPr>
      </p:pic>
      <p:sp>
        <p:nvSpPr>
          <p:cNvPr id="21" name="Rectangle 20">
            <a:extLst>
              <a:ext uri="{FF2B5EF4-FFF2-40B4-BE49-F238E27FC236}">
                <a16:creationId xmlns:a16="http://schemas.microsoft.com/office/drawing/2014/main" id="{F547118D-52BD-4223-BEC7-C0B52B5C23D8}"/>
              </a:ext>
            </a:extLst>
          </p:cNvPr>
          <p:cNvSpPr/>
          <p:nvPr/>
        </p:nvSpPr>
        <p:spPr>
          <a:xfrm>
            <a:off x="1425223" y="6735726"/>
            <a:ext cx="8705739" cy="461665"/>
          </a:xfrm>
          <a:prstGeom prst="rect">
            <a:avLst/>
          </a:prstGeom>
        </p:spPr>
        <p:txBody>
          <a:bodyPr wrap="square">
            <a:spAutoFit/>
          </a:bodyPr>
          <a:lstStyle/>
          <a:p>
            <a:r>
              <a:rPr lang="en-GB" sz="2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Use a different colour pen to add to your previous answers. </a:t>
            </a:r>
          </a:p>
        </p:txBody>
      </p:sp>
      <p:pic>
        <p:nvPicPr>
          <p:cNvPr id="22" name="Picture 21">
            <a:extLst>
              <a:ext uri="{FF2B5EF4-FFF2-40B4-BE49-F238E27FC236}">
                <a16:creationId xmlns:a16="http://schemas.microsoft.com/office/drawing/2014/main" id="{12BEF7C1-A808-4B90-A886-D69FC7111D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580" y="6641092"/>
            <a:ext cx="650932" cy="650932"/>
          </a:xfrm>
          <a:prstGeom prst="rect">
            <a:avLst/>
          </a:prstGeom>
        </p:spPr>
      </p:pic>
      <p:pic>
        <p:nvPicPr>
          <p:cNvPr id="2" name="Picture 1"/>
          <p:cNvPicPr>
            <a:picLocks noChangeAspect="1"/>
          </p:cNvPicPr>
          <p:nvPr/>
        </p:nvPicPr>
        <p:blipFill>
          <a:blip r:embed="rId5"/>
          <a:stretch>
            <a:fillRect/>
          </a:stretch>
        </p:blipFill>
        <p:spPr>
          <a:xfrm>
            <a:off x="2216943" y="1918332"/>
            <a:ext cx="6257925" cy="3743325"/>
          </a:xfrm>
          <a:prstGeom prst="rect">
            <a:avLst/>
          </a:prstGeom>
        </p:spPr>
      </p:pic>
      <p:sp>
        <p:nvSpPr>
          <p:cNvPr id="24" name="Rectangle: Rounded Corners 23">
            <a:extLst>
              <a:ext uri="{FF2B5EF4-FFF2-40B4-BE49-F238E27FC236}">
                <a16:creationId xmlns:a16="http://schemas.microsoft.com/office/drawing/2014/main" id="{69FE31F9-179D-4917-B725-130674C0699E}"/>
              </a:ext>
            </a:extLst>
          </p:cNvPr>
          <p:cNvSpPr/>
          <p:nvPr/>
        </p:nvSpPr>
        <p:spPr>
          <a:xfrm>
            <a:off x="2084999" y="6042124"/>
            <a:ext cx="6694837" cy="46259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b="1" dirty="0"/>
          </a:p>
        </p:txBody>
      </p:sp>
      <p:pic>
        <p:nvPicPr>
          <p:cNvPr id="25" name="Picture 24">
            <a:extLst>
              <a:ext uri="{FF2B5EF4-FFF2-40B4-BE49-F238E27FC236}">
                <a16:creationId xmlns:a16="http://schemas.microsoft.com/office/drawing/2014/main" id="{035553AB-7E82-4898-AE66-42243781BA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0994" y="5923510"/>
            <a:ext cx="709219" cy="699826"/>
          </a:xfrm>
          <a:prstGeom prst="rect">
            <a:avLst/>
          </a:prstGeom>
        </p:spPr>
      </p:pic>
      <p:sp>
        <p:nvSpPr>
          <p:cNvPr id="26" name="TextBox 25">
            <a:extLst>
              <a:ext uri="{FF2B5EF4-FFF2-40B4-BE49-F238E27FC236}">
                <a16:creationId xmlns:a16="http://schemas.microsoft.com/office/drawing/2014/main" id="{8887D35A-8303-4C13-9CE7-61E5969B0A66}"/>
              </a:ext>
            </a:extLst>
          </p:cNvPr>
          <p:cNvSpPr txBox="1"/>
          <p:nvPr/>
        </p:nvSpPr>
        <p:spPr>
          <a:xfrm>
            <a:off x="2339253" y="6095961"/>
            <a:ext cx="7169059" cy="369332"/>
          </a:xfrm>
          <a:prstGeom prst="rect">
            <a:avLst/>
          </a:prstGeom>
          <a:noFill/>
        </p:spPr>
        <p:txBody>
          <a:bodyPr wrap="square" rtlCol="0">
            <a:spAutoFit/>
          </a:bodyPr>
          <a:lstStyle/>
          <a:p>
            <a:r>
              <a:rPr lang="en-GB" dirty="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7"/>
              </a:rPr>
              <a:t>https://riseabove.org.uk/article/do-most-fights-start-online/</a:t>
            </a:r>
            <a:endParaRPr lang="en-GB" dirty="0"/>
          </a:p>
        </p:txBody>
      </p:sp>
      <p:sp>
        <p:nvSpPr>
          <p:cNvPr id="19" name="TextBox 18">
            <a:extLst>
              <a:ext uri="{FF2B5EF4-FFF2-40B4-BE49-F238E27FC236}">
                <a16:creationId xmlns:a16="http://schemas.microsoft.com/office/drawing/2014/main" id="{00D83166-2F3B-4C5A-B9DB-49EED7508722}"/>
              </a:ext>
            </a:extLst>
          </p:cNvPr>
          <p:cNvSpPr txBox="1"/>
          <p:nvPr/>
        </p:nvSpPr>
        <p:spPr>
          <a:xfrm>
            <a:off x="0" y="957196"/>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TROUBLE ONLINE</a:t>
            </a:r>
          </a:p>
        </p:txBody>
      </p:sp>
      <p:pic>
        <p:nvPicPr>
          <p:cNvPr id="20" name="Picture 19">
            <a:extLst>
              <a:ext uri="{FF2B5EF4-FFF2-40B4-BE49-F238E27FC236}">
                <a16:creationId xmlns:a16="http://schemas.microsoft.com/office/drawing/2014/main" id="{0B585D9B-446A-4C36-BAD2-B29BBD87F0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23" name="TextBox 22">
            <a:extLst>
              <a:ext uri="{FF2B5EF4-FFF2-40B4-BE49-F238E27FC236}">
                <a16:creationId xmlns:a16="http://schemas.microsoft.com/office/drawing/2014/main" id="{342C9C01-4FF5-488E-95ED-1FDA7D013EF1}"/>
              </a:ext>
            </a:extLst>
          </p:cNvPr>
          <p:cNvSpPr txBox="1"/>
          <p:nvPr/>
        </p:nvSpPr>
        <p:spPr>
          <a:xfrm>
            <a:off x="-3" y="222085"/>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spTree>
    <p:extLst>
      <p:ext uri="{BB962C8B-B14F-4D97-AF65-F5344CB8AC3E}">
        <p14:creationId xmlns:p14="http://schemas.microsoft.com/office/powerpoint/2010/main" val="121798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629E67D-A3F9-49A5-829D-FB341CD6A712}"/>
              </a:ext>
            </a:extLst>
          </p:cNvPr>
          <p:cNvSpPr/>
          <p:nvPr/>
        </p:nvSpPr>
        <p:spPr>
          <a:xfrm>
            <a:off x="0" y="1793496"/>
            <a:ext cx="10691813" cy="1780674"/>
          </a:xfrm>
          <a:prstGeom prst="rect">
            <a:avLst/>
          </a:prstGeom>
          <a:solidFill>
            <a:srgbClr val="45C5E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4" name="Arc 3">
            <a:extLst>
              <a:ext uri="{FF2B5EF4-FFF2-40B4-BE49-F238E27FC236}">
                <a16:creationId xmlns:a16="http://schemas.microsoft.com/office/drawing/2014/main" id="{7B6B8C2E-66A4-49F5-B0C8-8532F32FB6AA}"/>
              </a:ext>
            </a:extLst>
          </p:cNvPr>
          <p:cNvSpPr/>
          <p:nvPr/>
        </p:nvSpPr>
        <p:spPr>
          <a:xfrm rot="2700000">
            <a:off x="1994526" y="1703843"/>
            <a:ext cx="2617940" cy="2617940"/>
          </a:xfrm>
          <a:prstGeom prst="arc">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Arc 54">
            <a:extLst>
              <a:ext uri="{FF2B5EF4-FFF2-40B4-BE49-F238E27FC236}">
                <a16:creationId xmlns:a16="http://schemas.microsoft.com/office/drawing/2014/main" id="{23B2E39D-FF3B-4854-9766-2E9D609CAB7F}"/>
              </a:ext>
            </a:extLst>
          </p:cNvPr>
          <p:cNvSpPr/>
          <p:nvPr/>
        </p:nvSpPr>
        <p:spPr>
          <a:xfrm rot="2700000">
            <a:off x="4355556" y="1703843"/>
            <a:ext cx="2617940" cy="2617940"/>
          </a:xfrm>
          <a:prstGeom prst="arc">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a:extLst>
              <a:ext uri="{FF2B5EF4-FFF2-40B4-BE49-F238E27FC236}">
                <a16:creationId xmlns:a16="http://schemas.microsoft.com/office/drawing/2014/main" id="{07EB6DDB-C8FF-45E5-A8D9-7060C5702C5F}"/>
              </a:ext>
            </a:extLst>
          </p:cNvPr>
          <p:cNvSpPr>
            <a:spLocks noChangeAspect="1"/>
          </p:cNvSpPr>
          <p:nvPr/>
        </p:nvSpPr>
        <p:spPr>
          <a:xfrm rot="2700000">
            <a:off x="7531680" y="1703843"/>
            <a:ext cx="2617940" cy="2617940"/>
          </a:xfrm>
          <a:prstGeom prst="arc">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a:extLst>
              <a:ext uri="{FF2B5EF4-FFF2-40B4-BE49-F238E27FC236}">
                <a16:creationId xmlns:a16="http://schemas.microsoft.com/office/drawing/2014/main" id="{288A33A1-A787-42CA-A09B-783105E4F92C}"/>
              </a:ext>
            </a:extLst>
          </p:cNvPr>
          <p:cNvSpPr txBox="1"/>
          <p:nvPr/>
        </p:nvSpPr>
        <p:spPr>
          <a:xfrm>
            <a:off x="423021" y="3773022"/>
            <a:ext cx="9890022" cy="4358116"/>
          </a:xfrm>
          <a:prstGeom prst="rect">
            <a:avLst/>
          </a:prstGeom>
          <a:noFill/>
        </p:spPr>
        <p:txBody>
          <a:bodyPr wrap="square" rtlCol="0">
            <a:spAutoFit/>
          </a:bodyPr>
          <a:lstStyle/>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Malik has just joined the school. He sees his teacher struggling with some books and goes to help him. A group of students see this and mutter ‘freak’ under their breath at him. Every time they see him around school they shove him when they pass him.</a:t>
            </a:r>
          </a:p>
          <a:p>
            <a:pPr marL="342900" indent="-342900">
              <a:lnSpc>
                <a:spcPct val="110000"/>
              </a:lnSpc>
              <a:buFont typeface="+mj-lt"/>
              <a:buAutoNum type="arabicPeriod"/>
            </a:pPr>
            <a:endParaRPr lang="en-GB" sz="1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Jade overhears her friends talking about a party they are going to at the weekend. She asks them where it is and they change the conversation and pretend to ignore her question. That weekend she sees them posting snapchats from the party saying ‘best friends forever’.</a:t>
            </a:r>
          </a:p>
          <a:p>
            <a:pPr marL="342900" indent="-342900">
              <a:lnSpc>
                <a:spcPct val="110000"/>
              </a:lnSpc>
              <a:buFont typeface="+mj-lt"/>
              <a:buAutoNum type="arabicPeriod"/>
            </a:pPr>
            <a:endParaRPr lang="en-GB" sz="1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In every English lesson, students get into groups with each other for group-work. Every week, all the other students refuse to work with James, saying that he smells and is dirty. Sometimes they pass him notes with picture of a shower and tell him to ‘have a wash’.</a:t>
            </a:r>
          </a:p>
          <a:p>
            <a:pPr marL="342900" indent="-342900">
              <a:lnSpc>
                <a:spcPct val="110000"/>
              </a:lnSpc>
              <a:buFont typeface="+mj-lt"/>
              <a:buAutoNum type="arabicPeriod"/>
            </a:pPr>
            <a:endParaRPr lang="en-GB" sz="1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ct val="110000"/>
              </a:lnSpc>
              <a:buFont typeface="+mj-lt"/>
              <a:buAutoNum type="arabicPeriod"/>
            </a:pPr>
            <a:r>
              <a:rPr lang="en-GB" sz="1400" dirty="0">
                <a:latin typeface="Lato Medium" panose="020F0502020204030203" pitchFamily="34" charset="0"/>
                <a:ea typeface="Lato Medium" panose="020F0502020204030203" pitchFamily="34" charset="0"/>
                <a:cs typeface="Lato Medium" panose="020F0502020204030203" pitchFamily="34" charset="0"/>
              </a:rPr>
              <a:t>Rhea has been friends with Martha for two years. Rhea checked her phone at break time and saw that Martha has put up a social media status about how she hates hanging out with snitches and has tagged her in it. Later that day she finds that Martha has blocked her on all the social media sites and won’t pick up her calls. </a:t>
            </a:r>
          </a:p>
          <a:p>
            <a:pPr marL="342900" indent="-342900">
              <a:lnSpc>
                <a:spcPct val="110000"/>
              </a:lnSpc>
              <a:buFont typeface="+mj-lt"/>
              <a:buAutoNum type="arabicPeriod"/>
            </a:pPr>
            <a:endParaRPr lang="en-GB" sz="14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10000"/>
              </a:lnSpc>
              <a:buFont typeface="+mj-lt"/>
              <a:buAutoNum type="arabicPeriod"/>
            </a:pPr>
            <a:endParaRPr lang="en-GB" sz="14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10000"/>
              </a:lnSpc>
              <a:buFont typeface="+mj-lt"/>
              <a:buAutoNum type="arabicPeriod"/>
            </a:pPr>
            <a:endParaRPr lang="en-GB" sz="14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 name="Oval 1">
            <a:extLst>
              <a:ext uri="{FF2B5EF4-FFF2-40B4-BE49-F238E27FC236}">
                <a16:creationId xmlns:a16="http://schemas.microsoft.com/office/drawing/2014/main" id="{D216B1EC-51AA-426A-8613-7E056B45A539}"/>
              </a:ext>
            </a:extLst>
          </p:cNvPr>
          <p:cNvSpPr/>
          <p:nvPr/>
        </p:nvSpPr>
        <p:spPr>
          <a:xfrm>
            <a:off x="637238" y="2559029"/>
            <a:ext cx="1995609" cy="875592"/>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43FEF7ED-FE25-4704-A4CC-67F3BF920BC1}"/>
              </a:ext>
            </a:extLst>
          </p:cNvPr>
          <p:cNvSpPr txBox="1"/>
          <p:nvPr/>
        </p:nvSpPr>
        <p:spPr>
          <a:xfrm>
            <a:off x="683750" y="2739081"/>
            <a:ext cx="1914372"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Individual</a:t>
            </a:r>
          </a:p>
        </p:txBody>
      </p:sp>
      <p:sp>
        <p:nvSpPr>
          <p:cNvPr id="57" name="TextBox 56">
            <a:extLst>
              <a:ext uri="{FF2B5EF4-FFF2-40B4-BE49-F238E27FC236}">
                <a16:creationId xmlns:a16="http://schemas.microsoft.com/office/drawing/2014/main" id="{430A3492-65CF-4AF8-96C8-8FE8C92FDC86}"/>
              </a:ext>
            </a:extLst>
          </p:cNvPr>
          <p:cNvSpPr txBox="1"/>
          <p:nvPr/>
        </p:nvSpPr>
        <p:spPr>
          <a:xfrm>
            <a:off x="2608173" y="2739081"/>
            <a:ext cx="1914372"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Friends</a:t>
            </a:r>
          </a:p>
        </p:txBody>
      </p:sp>
      <p:sp>
        <p:nvSpPr>
          <p:cNvPr id="60" name="TextBox 59">
            <a:extLst>
              <a:ext uri="{FF2B5EF4-FFF2-40B4-BE49-F238E27FC236}">
                <a16:creationId xmlns:a16="http://schemas.microsoft.com/office/drawing/2014/main" id="{3B93CE6D-BA1B-4DA3-9EDF-4AA4203DB078}"/>
              </a:ext>
            </a:extLst>
          </p:cNvPr>
          <p:cNvSpPr txBox="1"/>
          <p:nvPr/>
        </p:nvSpPr>
        <p:spPr>
          <a:xfrm>
            <a:off x="4721199" y="2739081"/>
            <a:ext cx="1914372" cy="461665"/>
          </a:xfrm>
          <a:prstGeom prst="rect">
            <a:avLst/>
          </a:prstGeom>
          <a:noFill/>
        </p:spPr>
        <p:txBody>
          <a:bodyPr wrap="square" rtlCol="0">
            <a:spAutoFit/>
          </a:bodyPr>
          <a:lstStyle/>
          <a:p>
            <a:pPr algn="ctr"/>
            <a:r>
              <a:rPr lang="en-GB" sz="2400" b="1" dirty="0">
                <a:latin typeface="Lato Black" panose="020F0502020204030203" pitchFamily="34" charset="0"/>
                <a:ea typeface="Lato Black" panose="020F0502020204030203" pitchFamily="34" charset="0"/>
                <a:cs typeface="Lato Black" panose="020F0502020204030203" pitchFamily="34" charset="0"/>
              </a:rPr>
              <a:t>School</a:t>
            </a:r>
          </a:p>
        </p:txBody>
      </p:sp>
      <p:sp>
        <p:nvSpPr>
          <p:cNvPr id="61" name="TextBox 60">
            <a:extLst>
              <a:ext uri="{FF2B5EF4-FFF2-40B4-BE49-F238E27FC236}">
                <a16:creationId xmlns:a16="http://schemas.microsoft.com/office/drawing/2014/main" id="{1492B263-1448-4CCE-9BF6-47361D4B0298}"/>
              </a:ext>
            </a:extLst>
          </p:cNvPr>
          <p:cNvSpPr txBox="1"/>
          <p:nvPr/>
        </p:nvSpPr>
        <p:spPr>
          <a:xfrm>
            <a:off x="7157604" y="2646748"/>
            <a:ext cx="2815733" cy="646331"/>
          </a:xfrm>
          <a:prstGeom prst="rect">
            <a:avLst/>
          </a:prstGeom>
          <a:noFill/>
        </p:spPr>
        <p:txBody>
          <a:bodyPr wrap="square" rtlCol="0">
            <a:spAutoFit/>
          </a:bodyPr>
          <a:lstStyle/>
          <a:p>
            <a:pPr algn="ctr"/>
            <a:r>
              <a:rPr lang="en-GB" b="1" dirty="0">
                <a:latin typeface="Lato Black" panose="020F0502020204030203" pitchFamily="34" charset="0"/>
                <a:ea typeface="Lato Black" panose="020F0502020204030203" pitchFamily="34" charset="0"/>
                <a:cs typeface="Lato Black" panose="020F0502020204030203" pitchFamily="34" charset="0"/>
              </a:rPr>
              <a:t>Other e.g. family, police, youth clubs, websites</a:t>
            </a:r>
          </a:p>
        </p:txBody>
      </p:sp>
      <p:sp>
        <p:nvSpPr>
          <p:cNvPr id="25" name="Rectangle 24">
            <a:extLst>
              <a:ext uri="{FF2B5EF4-FFF2-40B4-BE49-F238E27FC236}">
                <a16:creationId xmlns:a16="http://schemas.microsoft.com/office/drawing/2014/main" id="{A862136C-341C-4CA8-9135-A5DFEABBDAE9}"/>
              </a:ext>
            </a:extLst>
          </p:cNvPr>
          <p:cNvSpPr/>
          <p:nvPr/>
        </p:nvSpPr>
        <p:spPr>
          <a:xfrm>
            <a:off x="-1" y="0"/>
            <a:ext cx="10691813" cy="2396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6" name="TextBox 25">
            <a:extLst>
              <a:ext uri="{FF2B5EF4-FFF2-40B4-BE49-F238E27FC236}">
                <a16:creationId xmlns:a16="http://schemas.microsoft.com/office/drawing/2014/main" id="{280B3442-6C3E-4D68-A501-52510050D0AE}"/>
              </a:ext>
            </a:extLst>
          </p:cNvPr>
          <p:cNvSpPr txBox="1"/>
          <p:nvPr/>
        </p:nvSpPr>
        <p:spPr>
          <a:xfrm>
            <a:off x="372580" y="1872107"/>
            <a:ext cx="10211913" cy="369332"/>
          </a:xfrm>
          <a:prstGeom prst="rect">
            <a:avLst/>
          </a:prstGeom>
          <a:noFill/>
        </p:spPr>
        <p:txBody>
          <a:bodyPr wrap="square" rtlCol="0">
            <a:spAutoFit/>
          </a:bodyPr>
          <a:lstStyle/>
          <a:p>
            <a:r>
              <a:rPr lang="en-GB" dirty="0">
                <a:solidFill>
                  <a:schemeClr val="bg1"/>
                </a:solidFill>
                <a:latin typeface="Lato Heavy" panose="020F0502020204030203" pitchFamily="34" charset="0"/>
                <a:ea typeface="Lato Heavy" panose="020F0502020204030203" pitchFamily="34" charset="0"/>
                <a:cs typeface="Lato Heavy" panose="020F0502020204030203" pitchFamily="34" charset="0"/>
              </a:rPr>
              <a:t>How could each of these groups respond to and support in resolving one of the conflicts below?</a:t>
            </a:r>
          </a:p>
        </p:txBody>
      </p:sp>
      <p:pic>
        <p:nvPicPr>
          <p:cNvPr id="27" name="Picture 26">
            <a:extLst>
              <a:ext uri="{FF2B5EF4-FFF2-40B4-BE49-F238E27FC236}">
                <a16:creationId xmlns:a16="http://schemas.microsoft.com/office/drawing/2014/main" id="{2B85C92A-4229-460F-87CB-683F69390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38827"/>
            <a:ext cx="1007838" cy="1002079"/>
          </a:xfrm>
          <a:prstGeom prst="rect">
            <a:avLst/>
          </a:prstGeom>
        </p:spPr>
      </p:pic>
      <p:sp>
        <p:nvSpPr>
          <p:cNvPr id="28" name="TextBox 27">
            <a:extLst>
              <a:ext uri="{FF2B5EF4-FFF2-40B4-BE49-F238E27FC236}">
                <a16:creationId xmlns:a16="http://schemas.microsoft.com/office/drawing/2014/main" id="{46543F4C-8E35-4F90-872C-BB37A41DC525}"/>
              </a:ext>
            </a:extLst>
          </p:cNvPr>
          <p:cNvSpPr txBox="1"/>
          <p:nvPr/>
        </p:nvSpPr>
        <p:spPr>
          <a:xfrm>
            <a:off x="0" y="957196"/>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CIRCLES OF SUPPORT</a:t>
            </a:r>
          </a:p>
        </p:txBody>
      </p:sp>
      <p:pic>
        <p:nvPicPr>
          <p:cNvPr id="29" name="Picture 28">
            <a:extLst>
              <a:ext uri="{FF2B5EF4-FFF2-40B4-BE49-F238E27FC236}">
                <a16:creationId xmlns:a16="http://schemas.microsoft.com/office/drawing/2014/main" id="{CFF225BF-0FF2-4231-9F1D-E621585F5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30" name="TextBox 29">
            <a:extLst>
              <a:ext uri="{FF2B5EF4-FFF2-40B4-BE49-F238E27FC236}">
                <a16:creationId xmlns:a16="http://schemas.microsoft.com/office/drawing/2014/main" id="{C3D9851C-65F2-4E6B-A9B1-AA9372977C08}"/>
              </a:ext>
            </a:extLst>
          </p:cNvPr>
          <p:cNvSpPr txBox="1"/>
          <p:nvPr/>
        </p:nvSpPr>
        <p:spPr>
          <a:xfrm>
            <a:off x="-6" y="213483"/>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spTree>
    <p:extLst>
      <p:ext uri="{BB962C8B-B14F-4D97-AF65-F5344CB8AC3E}">
        <p14:creationId xmlns:p14="http://schemas.microsoft.com/office/powerpoint/2010/main" val="337178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E8FCA6-E41B-4A45-AD57-BE75A089C3BE}"/>
              </a:ext>
            </a:extLst>
          </p:cNvPr>
          <p:cNvSpPr/>
          <p:nvPr/>
        </p:nvSpPr>
        <p:spPr>
          <a:xfrm>
            <a:off x="-1" y="0"/>
            <a:ext cx="10691813" cy="18382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64" name="TextBox 63">
            <a:extLst>
              <a:ext uri="{FF2B5EF4-FFF2-40B4-BE49-F238E27FC236}">
                <a16:creationId xmlns:a16="http://schemas.microsoft.com/office/drawing/2014/main" id="{36A00F13-B960-4FA7-9DD6-0A4AC66FD4E1}"/>
              </a:ext>
            </a:extLst>
          </p:cNvPr>
          <p:cNvSpPr txBox="1"/>
          <p:nvPr/>
        </p:nvSpPr>
        <p:spPr>
          <a:xfrm>
            <a:off x="2183537" y="2155493"/>
            <a:ext cx="6103936" cy="1842492"/>
          </a:xfrm>
          <a:prstGeom prst="rect">
            <a:avLst/>
          </a:prstGeom>
          <a:noFill/>
        </p:spPr>
        <p:txBody>
          <a:bodyPr wrap="square" rtlCol="0">
            <a:spAutoFit/>
          </a:bodyPr>
          <a:lstStyle/>
          <a:p>
            <a:pPr marL="457200" indent="-457200">
              <a:lnSpc>
                <a:spcPts val="32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Which actions would be the most supportive and why?</a:t>
            </a:r>
          </a:p>
          <a:p>
            <a:pPr marL="457200" indent="-457200">
              <a:lnSpc>
                <a:spcPts val="1200"/>
              </a:lnSpc>
              <a:buFont typeface="+mj-lt"/>
              <a:buAutoNum type="arabicPeriod"/>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lnSpc>
                <a:spcPts val="32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Which circle of support is the most important in your scenario?</a:t>
            </a:r>
          </a:p>
        </p:txBody>
      </p:sp>
      <p:pic>
        <p:nvPicPr>
          <p:cNvPr id="65" name="Picture 64">
            <a:extLst>
              <a:ext uri="{FF2B5EF4-FFF2-40B4-BE49-F238E27FC236}">
                <a16:creationId xmlns:a16="http://schemas.microsoft.com/office/drawing/2014/main" id="{D98181C9-64AB-49C1-8BD2-E9508AF38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439" y="438827"/>
            <a:ext cx="1002079" cy="1002079"/>
          </a:xfrm>
          <a:prstGeom prst="rect">
            <a:avLst/>
          </a:prstGeom>
        </p:spPr>
      </p:pic>
      <p:sp>
        <p:nvSpPr>
          <p:cNvPr id="23" name="TextBox 22">
            <a:extLst>
              <a:ext uri="{FF2B5EF4-FFF2-40B4-BE49-F238E27FC236}">
                <a16:creationId xmlns:a16="http://schemas.microsoft.com/office/drawing/2014/main" id="{706838E0-DA1C-45F5-8092-AA79DEDEBB7C}"/>
              </a:ext>
            </a:extLst>
          </p:cNvPr>
          <p:cNvSpPr txBox="1"/>
          <p:nvPr/>
        </p:nvSpPr>
        <p:spPr>
          <a:xfrm>
            <a:off x="0" y="957196"/>
            <a:ext cx="10691813"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CIRCLES OF SUPPORT</a:t>
            </a:r>
          </a:p>
        </p:txBody>
      </p:sp>
      <p:pic>
        <p:nvPicPr>
          <p:cNvPr id="24" name="Picture 23">
            <a:extLst>
              <a:ext uri="{FF2B5EF4-FFF2-40B4-BE49-F238E27FC236}">
                <a16:creationId xmlns:a16="http://schemas.microsoft.com/office/drawing/2014/main" id="{FE2A2DA1-A037-49DC-8524-8F07AD625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29" name="TextBox 28">
            <a:extLst>
              <a:ext uri="{FF2B5EF4-FFF2-40B4-BE49-F238E27FC236}">
                <a16:creationId xmlns:a16="http://schemas.microsoft.com/office/drawing/2014/main" id="{DC3BA903-7420-449D-86A3-9EC0AE73CDBD}"/>
              </a:ext>
            </a:extLst>
          </p:cNvPr>
          <p:cNvSpPr txBox="1"/>
          <p:nvPr/>
        </p:nvSpPr>
        <p:spPr>
          <a:xfrm>
            <a:off x="-6" y="213483"/>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pic>
        <p:nvPicPr>
          <p:cNvPr id="30" name="Picture 29">
            <a:extLst>
              <a:ext uri="{FF2B5EF4-FFF2-40B4-BE49-F238E27FC236}">
                <a16:creationId xmlns:a16="http://schemas.microsoft.com/office/drawing/2014/main" id="{5718FBD5-B4C6-4754-85AE-1858E7F382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672" y="5643056"/>
            <a:ext cx="609787" cy="606303"/>
          </a:xfrm>
          <a:prstGeom prst="rect">
            <a:avLst/>
          </a:prstGeom>
        </p:spPr>
      </p:pic>
      <p:sp>
        <p:nvSpPr>
          <p:cNvPr id="31" name="TextBox 30">
            <a:extLst>
              <a:ext uri="{FF2B5EF4-FFF2-40B4-BE49-F238E27FC236}">
                <a16:creationId xmlns:a16="http://schemas.microsoft.com/office/drawing/2014/main" id="{0128C05A-E143-4615-91ED-27DB5E0693E2}"/>
              </a:ext>
            </a:extLst>
          </p:cNvPr>
          <p:cNvSpPr txBox="1"/>
          <p:nvPr/>
        </p:nvSpPr>
        <p:spPr>
          <a:xfrm>
            <a:off x="310423" y="2104527"/>
            <a:ext cx="961092" cy="523220"/>
          </a:xfrm>
          <a:prstGeom prst="rect">
            <a:avLst/>
          </a:prstGeom>
          <a:noFill/>
        </p:spPr>
        <p:txBody>
          <a:bodyPr wrap="square" rtlCol="0">
            <a:spAutoFit/>
          </a:bodyPr>
          <a:lstStyle/>
          <a:p>
            <a:r>
              <a:rPr lang="en-GB" sz="2800" b="1" dirty="0">
                <a:latin typeface="Lato Black" panose="020F0502020204030203" pitchFamily="34" charset="0"/>
                <a:ea typeface="Lato Black" panose="020F0502020204030203" pitchFamily="34" charset="0"/>
                <a:cs typeface="Lato Black" panose="020F0502020204030203" pitchFamily="34" charset="0"/>
              </a:rPr>
              <a:t>ALL</a:t>
            </a:r>
          </a:p>
        </p:txBody>
      </p:sp>
      <p:sp>
        <p:nvSpPr>
          <p:cNvPr id="32" name="TextBox 31">
            <a:extLst>
              <a:ext uri="{FF2B5EF4-FFF2-40B4-BE49-F238E27FC236}">
                <a16:creationId xmlns:a16="http://schemas.microsoft.com/office/drawing/2014/main" id="{F515BF15-4902-4694-AC3F-2F3FBECBB917}"/>
              </a:ext>
            </a:extLst>
          </p:cNvPr>
          <p:cNvSpPr txBox="1"/>
          <p:nvPr/>
        </p:nvSpPr>
        <p:spPr>
          <a:xfrm>
            <a:off x="310422" y="4842417"/>
            <a:ext cx="1578536" cy="674672"/>
          </a:xfrm>
          <a:prstGeom prst="rect">
            <a:avLst/>
          </a:prstGeom>
          <a:noFill/>
        </p:spPr>
        <p:txBody>
          <a:bodyPr wrap="square" rtlCol="0">
            <a:spAutoFit/>
          </a:bodyPr>
          <a:lstStyle/>
          <a:p>
            <a:pPr>
              <a:lnSpc>
                <a:spcPts val="2400"/>
              </a:lnSpc>
            </a:pPr>
            <a:r>
              <a:rPr lang="en-GB" sz="1600" dirty="0">
                <a:latin typeface="Lato Heavy" panose="020F0502020204030203" pitchFamily="34" charset="0"/>
                <a:ea typeface="Lato Heavy" panose="020F0502020204030203" pitchFamily="34" charset="0"/>
                <a:cs typeface="Lato Heavy" panose="020F0502020204030203" pitchFamily="34" charset="0"/>
              </a:rPr>
              <a:t>FURTHER  CHALLENGE</a:t>
            </a:r>
          </a:p>
        </p:txBody>
      </p:sp>
      <p:sp>
        <p:nvSpPr>
          <p:cNvPr id="34" name="TextBox 33">
            <a:extLst>
              <a:ext uri="{FF2B5EF4-FFF2-40B4-BE49-F238E27FC236}">
                <a16:creationId xmlns:a16="http://schemas.microsoft.com/office/drawing/2014/main" id="{F71FFE0E-0171-453F-85ED-9C6BE87244E5}"/>
              </a:ext>
            </a:extLst>
          </p:cNvPr>
          <p:cNvSpPr txBox="1"/>
          <p:nvPr/>
        </p:nvSpPr>
        <p:spPr>
          <a:xfrm>
            <a:off x="2183539" y="4780480"/>
            <a:ext cx="6451176" cy="2299156"/>
          </a:xfrm>
          <a:prstGeom prst="rect">
            <a:avLst/>
          </a:prstGeom>
          <a:noFill/>
        </p:spPr>
        <p:txBody>
          <a:bodyPr wrap="square" rtlCol="0">
            <a:spAutoFit/>
          </a:bodyPr>
          <a:lstStyle/>
          <a:p>
            <a:pPr marL="457200" indent="-457200">
              <a:lnSpc>
                <a:spcPct val="13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What may be the barriers to accessing these circles of support and how could they be overcome?</a:t>
            </a:r>
          </a:p>
          <a:p>
            <a:pPr marL="360000" indent="-360000">
              <a:lnSpc>
                <a:spcPts val="1200"/>
              </a:lnSpc>
              <a:buFont typeface="+mj-lt"/>
              <a:buAutoNum type="arabicPeriod"/>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a:p>
            <a:pPr marL="457200" indent="-457200">
              <a:lnSpc>
                <a:spcPct val="130000"/>
              </a:lnSpc>
              <a:buFont typeface="+mj-lt"/>
              <a:buAutoNum type="arabicPeriod"/>
            </a:pPr>
            <a:r>
              <a:rPr lang="en-GB" sz="2100" dirty="0">
                <a:latin typeface="Lato Medium" panose="020F0502020204030203" pitchFamily="34" charset="0"/>
                <a:ea typeface="Lato Medium" panose="020F0502020204030203" pitchFamily="34" charset="0"/>
                <a:cs typeface="Lato Medium" panose="020F0502020204030203" pitchFamily="34" charset="0"/>
              </a:rPr>
              <a:t>Why might some types of bullying be more serious and require more support than others?</a:t>
            </a:r>
          </a:p>
        </p:txBody>
      </p:sp>
    </p:spTree>
    <p:extLst>
      <p:ext uri="{BB962C8B-B14F-4D97-AF65-F5344CB8AC3E}">
        <p14:creationId xmlns:p14="http://schemas.microsoft.com/office/powerpoint/2010/main" val="359718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864078B-8D3B-4AE0-B759-4F96B6822713}"/>
              </a:ext>
            </a:extLst>
          </p:cNvPr>
          <p:cNvSpPr/>
          <p:nvPr/>
        </p:nvSpPr>
        <p:spPr>
          <a:xfrm>
            <a:off x="-1" y="0"/>
            <a:ext cx="10691813" cy="18382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5" name="TextBox 14">
            <a:extLst>
              <a:ext uri="{FF2B5EF4-FFF2-40B4-BE49-F238E27FC236}">
                <a16:creationId xmlns:a16="http://schemas.microsoft.com/office/drawing/2014/main" id="{34457417-C0FF-4D51-B3E9-C98E854E755C}"/>
              </a:ext>
            </a:extLst>
          </p:cNvPr>
          <p:cNvSpPr txBox="1"/>
          <p:nvPr/>
        </p:nvSpPr>
        <p:spPr>
          <a:xfrm>
            <a:off x="594025" y="1666250"/>
            <a:ext cx="9503763" cy="5918543"/>
          </a:xfrm>
          <a:prstGeom prst="rect">
            <a:avLst/>
          </a:prstGeom>
          <a:noFill/>
        </p:spPr>
        <p:txBody>
          <a:bodyPr wrap="square" rtlCol="0">
            <a:spAutoFit/>
          </a:bodyPr>
          <a:lstStyle/>
          <a:p>
            <a:pPr algn="ctr">
              <a:lnSpc>
                <a:spcPct val="200000"/>
              </a:lnSpc>
            </a:pPr>
            <a:r>
              <a:rPr lang="en-GB" sz="3600" dirty="0">
                <a:latin typeface="Lato Heavy" panose="020F0502020204030203" pitchFamily="34" charset="0"/>
                <a:ea typeface="Lato Heavy" panose="020F0502020204030203" pitchFamily="34" charset="0"/>
                <a:cs typeface="Lato Heavy" panose="020F0502020204030203" pitchFamily="34" charset="0"/>
              </a:rPr>
              <a:t>School anti-bullying policy</a:t>
            </a:r>
          </a:p>
          <a:p>
            <a:pPr algn="ctr">
              <a:lnSpc>
                <a:spcPct val="130000"/>
              </a:lnSpc>
            </a:pPr>
            <a:r>
              <a:rPr lang="en-GB" sz="2100" dirty="0">
                <a:latin typeface="Lato Medium" panose="020F0502020204030203" pitchFamily="34" charset="0"/>
                <a:ea typeface="Lato Medium" panose="020F0502020204030203" pitchFamily="34" charset="0"/>
                <a:cs typeface="Lato Medium" panose="020F0502020204030203" pitchFamily="34" charset="0"/>
              </a:rPr>
              <a:t>What should be included? Think about everything you discussed. </a:t>
            </a:r>
          </a:p>
          <a:p>
            <a:pPr algn="ctr">
              <a:lnSpc>
                <a:spcPct val="130000"/>
              </a:lnSpc>
            </a:pPr>
            <a:r>
              <a:rPr lang="en-GB" sz="2100" dirty="0">
                <a:latin typeface="Lato Medium" panose="020F0502020204030203" pitchFamily="34" charset="0"/>
                <a:ea typeface="Lato Medium" panose="020F0502020204030203" pitchFamily="34" charset="0"/>
                <a:cs typeface="Lato Medium" panose="020F0502020204030203" pitchFamily="34" charset="0"/>
              </a:rPr>
              <a:t>Don’t forget about cyberbullying!</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r>
              <a:rPr lang="en-GB" sz="2100" dirty="0">
                <a:latin typeface="Lato Medium" panose="020F0502020204030203" pitchFamily="34" charset="0"/>
                <a:ea typeface="Lato Medium" panose="020F0502020204030203" pitchFamily="34" charset="0"/>
                <a:cs typeface="Lato Medium" panose="020F0502020204030203" pitchFamily="34" charset="0"/>
              </a:rPr>
              <a:t>_________________________________________________________________________</a:t>
            </a:r>
          </a:p>
          <a:p>
            <a:pPr marL="342900" indent="-342900">
              <a:lnSpc>
                <a:spcPct val="200000"/>
              </a:lnSpc>
              <a:buFont typeface="Arial" panose="020B0604020202020204" pitchFamily="34" charset="0"/>
              <a:buChar char="•"/>
            </a:pPr>
            <a:endParaRPr lang="en-GB" sz="21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29" name="Picture 28">
            <a:extLst>
              <a:ext uri="{FF2B5EF4-FFF2-40B4-BE49-F238E27FC236}">
                <a16:creationId xmlns:a16="http://schemas.microsoft.com/office/drawing/2014/main" id="{83140DA3-6AF9-4E7C-9448-792FDB597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38827"/>
            <a:ext cx="1007838" cy="1002079"/>
          </a:xfrm>
          <a:prstGeom prst="rect">
            <a:avLst/>
          </a:prstGeom>
        </p:spPr>
      </p:pic>
      <p:pic>
        <p:nvPicPr>
          <p:cNvPr id="30" name="Picture 29">
            <a:extLst>
              <a:ext uri="{FF2B5EF4-FFF2-40B4-BE49-F238E27FC236}">
                <a16:creationId xmlns:a16="http://schemas.microsoft.com/office/drawing/2014/main" id="{2BB4D6F2-9B1D-4214-A871-93695BB40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31" name="TextBox 30">
            <a:extLst>
              <a:ext uri="{FF2B5EF4-FFF2-40B4-BE49-F238E27FC236}">
                <a16:creationId xmlns:a16="http://schemas.microsoft.com/office/drawing/2014/main" id="{66CB7FB6-6E57-4106-9590-7F4FCC89F135}"/>
              </a:ext>
            </a:extLst>
          </p:cNvPr>
          <p:cNvSpPr txBox="1"/>
          <p:nvPr/>
        </p:nvSpPr>
        <p:spPr>
          <a:xfrm>
            <a:off x="-6" y="213483"/>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sp>
        <p:nvSpPr>
          <p:cNvPr id="32" name="TextBox 31">
            <a:extLst>
              <a:ext uri="{FF2B5EF4-FFF2-40B4-BE49-F238E27FC236}">
                <a16:creationId xmlns:a16="http://schemas.microsoft.com/office/drawing/2014/main" id="{76CF87A8-4D80-4D66-A7D3-2B18290326A3}"/>
              </a:ext>
            </a:extLst>
          </p:cNvPr>
          <p:cNvSpPr txBox="1"/>
          <p:nvPr/>
        </p:nvSpPr>
        <p:spPr>
          <a:xfrm>
            <a:off x="0" y="957196"/>
            <a:ext cx="10691813"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PLENARY</a:t>
            </a:r>
          </a:p>
        </p:txBody>
      </p:sp>
    </p:spTree>
    <p:extLst>
      <p:ext uri="{BB962C8B-B14F-4D97-AF65-F5344CB8AC3E}">
        <p14:creationId xmlns:p14="http://schemas.microsoft.com/office/powerpoint/2010/main" val="295969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220AB8-2439-46A9-8397-E38F77F8C02B}"/>
              </a:ext>
            </a:extLst>
          </p:cNvPr>
          <p:cNvSpPr/>
          <p:nvPr/>
        </p:nvSpPr>
        <p:spPr>
          <a:xfrm>
            <a:off x="-1" y="0"/>
            <a:ext cx="10691813" cy="18382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pic>
        <p:nvPicPr>
          <p:cNvPr id="17" name="Picture 16">
            <a:extLst>
              <a:ext uri="{FF2B5EF4-FFF2-40B4-BE49-F238E27FC236}">
                <a16:creationId xmlns:a16="http://schemas.microsoft.com/office/drawing/2014/main" id="{6DE179CB-5306-4BED-B2A1-4CBF8D5D5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000"/>
            <a:ext cx="1080000" cy="716488"/>
          </a:xfrm>
          <a:prstGeom prst="rect">
            <a:avLst/>
          </a:prstGeom>
        </p:spPr>
      </p:pic>
      <p:sp>
        <p:nvSpPr>
          <p:cNvPr id="18" name="TextBox 17">
            <a:extLst>
              <a:ext uri="{FF2B5EF4-FFF2-40B4-BE49-F238E27FC236}">
                <a16:creationId xmlns:a16="http://schemas.microsoft.com/office/drawing/2014/main" id="{3EFD7E2C-84B1-4C96-84C1-6971281CC3A1}"/>
              </a:ext>
            </a:extLst>
          </p:cNvPr>
          <p:cNvSpPr txBox="1"/>
          <p:nvPr/>
        </p:nvSpPr>
        <p:spPr>
          <a:xfrm>
            <a:off x="-6" y="213483"/>
            <a:ext cx="10691815" cy="707886"/>
          </a:xfrm>
          <a:prstGeom prst="rect">
            <a:avLst/>
          </a:prstGeom>
          <a:noFill/>
        </p:spPr>
        <p:txBody>
          <a:bodyPr wrap="square" rtlCol="0">
            <a:spAutoFit/>
          </a:bodyPr>
          <a:lstStyle/>
          <a:p>
            <a:pPr algn="ctr"/>
            <a:r>
              <a:rPr lang="en-GB" sz="4000" dirty="0">
                <a:solidFill>
                  <a:srgbClr val="45C5EB"/>
                </a:solidFill>
                <a:latin typeface="Lato Black" panose="020F0502020204030203" pitchFamily="34" charset="0"/>
                <a:ea typeface="Lato Black" panose="020F0502020204030203" pitchFamily="34" charset="0"/>
                <a:cs typeface="Lato Black" panose="020F0502020204030203" pitchFamily="34" charset="0"/>
              </a:rPr>
              <a:t>BULLYING &amp; CYBERBULLYING</a:t>
            </a:r>
          </a:p>
        </p:txBody>
      </p:sp>
      <p:sp>
        <p:nvSpPr>
          <p:cNvPr id="20" name="TextBox 19">
            <a:extLst>
              <a:ext uri="{FF2B5EF4-FFF2-40B4-BE49-F238E27FC236}">
                <a16:creationId xmlns:a16="http://schemas.microsoft.com/office/drawing/2014/main" id="{47CB3F83-910D-44EF-9E98-1DA2A4055EF4}"/>
              </a:ext>
            </a:extLst>
          </p:cNvPr>
          <p:cNvSpPr txBox="1"/>
          <p:nvPr/>
        </p:nvSpPr>
        <p:spPr>
          <a:xfrm>
            <a:off x="0" y="957196"/>
            <a:ext cx="10691813"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PLENARY</a:t>
            </a:r>
          </a:p>
        </p:txBody>
      </p:sp>
      <p:sp>
        <p:nvSpPr>
          <p:cNvPr id="25" name="TextBox 24">
            <a:extLst>
              <a:ext uri="{FF2B5EF4-FFF2-40B4-BE49-F238E27FC236}">
                <a16:creationId xmlns:a16="http://schemas.microsoft.com/office/drawing/2014/main" id="{B3752886-2458-486F-BB6C-30BC38D459E8}"/>
              </a:ext>
            </a:extLst>
          </p:cNvPr>
          <p:cNvSpPr txBox="1"/>
          <p:nvPr/>
        </p:nvSpPr>
        <p:spPr>
          <a:xfrm>
            <a:off x="5114199" y="2228243"/>
            <a:ext cx="5000934" cy="3949864"/>
          </a:xfrm>
          <a:prstGeom prst="rect">
            <a:avLst/>
          </a:prstGeom>
          <a:noFill/>
        </p:spPr>
        <p:txBody>
          <a:bodyPr wrap="square" rtlCol="0">
            <a:spAutoFit/>
          </a:bodyPr>
          <a:lstStyle/>
          <a:p>
            <a:pPr>
              <a:lnSpc>
                <a:spcPct val="130000"/>
              </a:lnSpc>
            </a:pPr>
            <a:r>
              <a:rPr lang="en-GB" sz="2800" dirty="0">
                <a:latin typeface="Lato Medium" panose="020F0502020204030203" pitchFamily="34" charset="0"/>
                <a:ea typeface="Lato Medium" panose="020F0502020204030203" pitchFamily="34" charset="0"/>
                <a:cs typeface="Lato Medium" panose="020F0502020204030203" pitchFamily="34" charset="0"/>
              </a:rPr>
              <a:t>If you, or anyone you know needs support in this area, speak to a trusted adult, a teacher, form tutor or head of year. You can also get support from Childline at: </a:t>
            </a:r>
            <a:r>
              <a:rPr lang="en-GB" sz="2800" u="sng" dirty="0">
                <a:solidFill>
                  <a:srgbClr val="0000FF"/>
                </a:solidFill>
                <a:uFill>
                  <a:solidFill>
                    <a:srgbClr val="0000FF"/>
                  </a:solidFill>
                </a:uFill>
                <a:latin typeface="Lato Medium" panose="020F0502020204030203" pitchFamily="34" charset="0"/>
                <a:ea typeface="Lato Medium" panose="020F0502020204030203" pitchFamily="34" charset="0"/>
                <a:cs typeface="Lato Medium" panose="020F0502020204030203" pitchFamily="34" charset="0"/>
                <a:hlinkClick r:id="rId4"/>
              </a:rPr>
              <a:t>https://www.childline.org.uk/</a:t>
            </a:r>
            <a:endParaRPr lang="en-GB" sz="2800" dirty="0">
              <a:latin typeface="Lato Medium" panose="020F0502020204030203" pitchFamily="34" charset="0"/>
              <a:ea typeface="Lato Medium" panose="020F0502020204030203" pitchFamily="34" charset="0"/>
              <a:cs typeface="Lato Medium" panose="020F0502020204030203" pitchFamily="34" charset="0"/>
            </a:endParaRPr>
          </a:p>
        </p:txBody>
      </p:sp>
      <p:pic>
        <p:nvPicPr>
          <p:cNvPr id="27" name="Picture 26">
            <a:extLst>
              <a:ext uri="{FF2B5EF4-FFF2-40B4-BE49-F238E27FC236}">
                <a16:creationId xmlns:a16="http://schemas.microsoft.com/office/drawing/2014/main" id="{3F4BDAF8-4B8F-4C2B-B624-132A9DEB1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89" y="2290300"/>
            <a:ext cx="4326781" cy="3245086"/>
          </a:xfrm>
          <a:prstGeom prst="rect">
            <a:avLst/>
          </a:prstGeom>
        </p:spPr>
      </p:pic>
    </p:spTree>
    <p:extLst>
      <p:ext uri="{BB962C8B-B14F-4D97-AF65-F5344CB8AC3E}">
        <p14:creationId xmlns:p14="http://schemas.microsoft.com/office/powerpoint/2010/main" val="146509927"/>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48A1FA"/>
      </a:accent6>
      <a:hlink>
        <a:srgbClr val="0070C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3510</TotalTime>
  <Words>1247</Words>
  <Application>Microsoft Office PowerPoint</Application>
  <PresentationFormat>Custom</PresentationFormat>
  <Paragraphs>138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 Light</vt:lpstr>
      <vt:lpstr>Lato Heavy</vt:lpstr>
      <vt:lpstr>Calibri</vt:lpstr>
      <vt:lpstr>Lato Medium</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Rebecca Adams</cp:lastModifiedBy>
  <cp:revision>208</cp:revision>
  <dcterms:created xsi:type="dcterms:W3CDTF">2017-07-24T22:10:30Z</dcterms:created>
  <dcterms:modified xsi:type="dcterms:W3CDTF">2020-04-16T15:55:00Z</dcterms:modified>
</cp:coreProperties>
</file>