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1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30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4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3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20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6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6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1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8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02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5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3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35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3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8F48-96A1-4E67-8108-B23A8ED947EB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BF560-DB63-41EE-BB9E-EB55C9A84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4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8593" y="669618"/>
            <a:ext cx="10864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Monday </a:t>
            </a:r>
            <a:r>
              <a:rPr lang="en-GB" sz="36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1</a:t>
            </a:r>
            <a:r>
              <a:rPr lang="en-GB" sz="3600" u="sng" baseline="30000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st</a:t>
            </a:r>
            <a:r>
              <a:rPr lang="en-GB" sz="36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 June 2020</a:t>
            </a:r>
          </a:p>
          <a:p>
            <a:endParaRPr lang="en-GB" sz="36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endParaRPr lang="en-GB" sz="36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r>
              <a:rPr lang="en-GB" sz="36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L.O. </a:t>
            </a:r>
            <a:r>
              <a:rPr lang="en-GB" sz="3600" u="sng" dirty="0">
                <a:solidFill>
                  <a:srgbClr val="000000"/>
                </a:solidFill>
                <a:latin typeface="XCCW Joined 6a" panose="03050602040000000000" pitchFamily="66" charset="0"/>
              </a:rPr>
              <a:t>To count in multiples of ten</a:t>
            </a:r>
            <a:r>
              <a:rPr lang="en-GB" sz="3600" u="sng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.</a:t>
            </a:r>
            <a:endParaRPr lang="en-GB" sz="3600" u="sng" dirty="0">
              <a:solidFill>
                <a:srgbClr val="000000"/>
              </a:solidFill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04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737" y="334603"/>
            <a:ext cx="9219586" cy="59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6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60" y="551989"/>
            <a:ext cx="9714117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6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87" y="322006"/>
            <a:ext cx="89439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66" y="302342"/>
            <a:ext cx="1011800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0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1251" y="1886635"/>
            <a:ext cx="7570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XCCW Joined 6a" panose="03050602040000000000" pitchFamily="66" charset="0"/>
              </a:rPr>
              <a:t>Worksheet for today’s lesson is available in links under </a:t>
            </a:r>
            <a:r>
              <a:rPr lang="en-GB" sz="3600" dirty="0" smtClean="0">
                <a:latin typeface="XCCW Joined 6a" panose="03050602040000000000" pitchFamily="66" charset="0"/>
              </a:rPr>
              <a:t>‘Monday’s </a:t>
            </a:r>
            <a:r>
              <a:rPr lang="en-GB" sz="3600" dirty="0">
                <a:latin typeface="XCCW Joined 6a" panose="03050602040000000000" pitchFamily="66" charset="0"/>
              </a:rPr>
              <a:t>W</a:t>
            </a:r>
            <a:r>
              <a:rPr lang="en-GB" sz="3600" dirty="0" smtClean="0">
                <a:latin typeface="XCCW Joined 6a" panose="03050602040000000000" pitchFamily="66" charset="0"/>
              </a:rPr>
              <a:t>orksheet</a:t>
            </a:r>
            <a:r>
              <a:rPr lang="en-GB" sz="3600" dirty="0">
                <a:latin typeface="XCCW Joined 6a" panose="03050602040000000000" pitchFamily="66" charset="0"/>
              </a:rPr>
              <a:t>’. </a:t>
            </a:r>
            <a:endParaRPr lang="en-GB" sz="3600" dirty="0"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1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5341" y="1159048"/>
            <a:ext cx="95077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Tuesday </a:t>
            </a:r>
            <a:r>
              <a:rPr lang="en-GB" sz="40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2</a:t>
            </a:r>
            <a:r>
              <a:rPr lang="en-GB" sz="4000" u="sng" baseline="30000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nd</a:t>
            </a:r>
            <a:r>
              <a:rPr lang="en-GB" sz="40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 June 2020</a:t>
            </a:r>
          </a:p>
          <a:p>
            <a:endParaRPr lang="en-GB" sz="40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endParaRPr lang="en-GB" sz="40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r>
              <a:rPr lang="en-GB" sz="40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L.O. </a:t>
            </a:r>
            <a:r>
              <a:rPr lang="en-GB" sz="4000" u="sng" dirty="0">
                <a:solidFill>
                  <a:srgbClr val="000000"/>
                </a:solidFill>
                <a:latin typeface="XCCW Joined 6a" panose="03050602040000000000" pitchFamily="66" charset="0"/>
              </a:rPr>
              <a:t>To make equal groups.</a:t>
            </a:r>
          </a:p>
        </p:txBody>
      </p:sp>
    </p:spTree>
    <p:extLst>
      <p:ext uri="{BB962C8B-B14F-4D97-AF65-F5344CB8AC3E}">
        <p14:creationId xmlns:p14="http://schemas.microsoft.com/office/powerpoint/2010/main" val="344403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0" y="368403"/>
            <a:ext cx="11717748" cy="564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0" y="305108"/>
            <a:ext cx="1171298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7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9" y="296812"/>
            <a:ext cx="10485951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3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33350"/>
            <a:ext cx="978309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7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00CCFF"/>
          </a:solidFill>
        </p:spPr>
      </p:pic>
    </p:spTree>
    <p:extLst>
      <p:ext uri="{BB962C8B-B14F-4D97-AF65-F5344CB8AC3E}">
        <p14:creationId xmlns:p14="http://schemas.microsoft.com/office/powerpoint/2010/main" val="2576172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6" y="157776"/>
            <a:ext cx="11495292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98" y="142414"/>
            <a:ext cx="11000760" cy="65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6" y="108155"/>
            <a:ext cx="10048568" cy="66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91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7225" y="2289758"/>
            <a:ext cx="7118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XCCW Joined 6a" panose="03050602040000000000" pitchFamily="66" charset="0"/>
              </a:rPr>
              <a:t>Worksheet for today’s lesson is available in links under </a:t>
            </a:r>
            <a:r>
              <a:rPr lang="en-GB" sz="3600" dirty="0" smtClean="0">
                <a:latin typeface="XCCW Joined 6a" panose="03050602040000000000" pitchFamily="66" charset="0"/>
              </a:rPr>
              <a:t>‘Tuesday’s Worksheet</a:t>
            </a:r>
            <a:r>
              <a:rPr lang="en-GB" sz="3600" dirty="0">
                <a:latin typeface="XCCW Joined 6a" panose="03050602040000000000" pitchFamily="66" charset="0"/>
              </a:rPr>
              <a:t>’. </a:t>
            </a:r>
            <a:endParaRPr lang="en-GB" sz="3600" dirty="0"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28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0038" y="942739"/>
            <a:ext cx="742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Wednesday </a:t>
            </a:r>
            <a:r>
              <a:rPr lang="en-GB" sz="32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3</a:t>
            </a:r>
            <a:r>
              <a:rPr lang="en-GB" sz="3200" u="sng" baseline="30000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rd</a:t>
            </a:r>
            <a:r>
              <a:rPr lang="en-GB" sz="32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 June 2020</a:t>
            </a:r>
          </a:p>
          <a:p>
            <a:endParaRPr lang="en-GB" sz="32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r>
              <a:rPr lang="en-GB" sz="32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L.O. </a:t>
            </a:r>
            <a:r>
              <a:rPr lang="en-GB" sz="3200" u="sng" dirty="0">
                <a:solidFill>
                  <a:srgbClr val="000000"/>
                </a:solidFill>
                <a:latin typeface="XCCW Joined 6a" panose="03050602040000000000" pitchFamily="66" charset="0"/>
              </a:rPr>
              <a:t>To make equal groups.</a:t>
            </a:r>
          </a:p>
        </p:txBody>
      </p:sp>
    </p:spTree>
    <p:extLst>
      <p:ext uri="{BB962C8B-B14F-4D97-AF65-F5344CB8AC3E}">
        <p14:creationId xmlns:p14="http://schemas.microsoft.com/office/powerpoint/2010/main" val="1989929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6" y="80810"/>
            <a:ext cx="7685446" cy="5162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49" y="615283"/>
            <a:ext cx="4083654" cy="4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2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2" y="100780"/>
            <a:ext cx="7285703" cy="50808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2619" y="51816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- We still have 8 gummy bears.</a:t>
            </a:r>
          </a:p>
          <a:p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- It still wants us to make equal groups.</a:t>
            </a:r>
          </a:p>
          <a:p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- This time we have three plates instead of two.</a:t>
            </a:r>
            <a:r>
              <a:rPr lang="en-GB" sz="2400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  </a:t>
            </a:r>
          </a:p>
          <a:p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- Can we make equal groups?</a:t>
            </a:r>
          </a:p>
        </p:txBody>
      </p:sp>
    </p:spTree>
    <p:extLst>
      <p:ext uri="{BB962C8B-B14F-4D97-AF65-F5344CB8AC3E}">
        <p14:creationId xmlns:p14="http://schemas.microsoft.com/office/powerpoint/2010/main" val="434358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6" y="172832"/>
            <a:ext cx="7161725" cy="5510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87845" y="72558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XCCW Joined 6a" panose="03050602040000000000" pitchFamily="66" charset="0"/>
              </a:rPr>
              <a:t>How many equal groups will  there be once the gummy bears have been shared out?</a:t>
            </a:r>
          </a:p>
        </p:txBody>
      </p:sp>
    </p:spTree>
    <p:extLst>
      <p:ext uri="{BB962C8B-B14F-4D97-AF65-F5344CB8AC3E}">
        <p14:creationId xmlns:p14="http://schemas.microsoft.com/office/powerpoint/2010/main" val="3715882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5" y="224452"/>
            <a:ext cx="7808656" cy="50358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9083" y="553611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XCCW Joined 6a" panose="03050602040000000000" pitchFamily="66" charset="0"/>
              </a:rPr>
              <a:t>How many equal groups are there?</a:t>
            </a:r>
          </a:p>
          <a:p>
            <a:endParaRPr lang="en-GB" sz="2000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XCCW Joined 6a" panose="03050602040000000000" pitchFamily="66" charset="0"/>
              </a:rPr>
              <a:t>How many in each group?</a:t>
            </a:r>
          </a:p>
        </p:txBody>
      </p:sp>
    </p:spTree>
    <p:extLst>
      <p:ext uri="{BB962C8B-B14F-4D97-AF65-F5344CB8AC3E}">
        <p14:creationId xmlns:p14="http://schemas.microsoft.com/office/powerpoint/2010/main" val="277549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2" y="167609"/>
            <a:ext cx="7962900" cy="4752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4142" y="525098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XCCW Joined 6a" panose="03050602040000000000" pitchFamily="66" charset="0"/>
              </a:rPr>
              <a:t>How many equal groups are there?</a:t>
            </a:r>
          </a:p>
          <a:p>
            <a:endParaRPr lang="en-GB" sz="2400" dirty="0">
              <a:solidFill>
                <a:prstClr val="black"/>
              </a:solidFill>
              <a:latin typeface="Segoe UI" panose="020B0502040204020203" pitchFamily="34" charset="0"/>
            </a:endParaRPr>
          </a:p>
          <a:p>
            <a:r>
              <a:rPr lang="en-GB" sz="2400" dirty="0">
                <a:solidFill>
                  <a:srgbClr val="FF0000"/>
                </a:solidFill>
                <a:latin typeface="XCCW Joined 6a" panose="03050602040000000000" pitchFamily="66" charset="0"/>
              </a:rPr>
              <a:t>How many in each group?</a:t>
            </a:r>
          </a:p>
        </p:txBody>
      </p:sp>
    </p:spTree>
    <p:extLst>
      <p:ext uri="{BB962C8B-B14F-4D97-AF65-F5344CB8AC3E}">
        <p14:creationId xmlns:p14="http://schemas.microsoft.com/office/powerpoint/2010/main" val="231419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45225" cy="5850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7845" y="4511560"/>
            <a:ext cx="6096000" cy="20313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b="1" u="sng" dirty="0" smtClean="0">
                <a:solidFill>
                  <a:srgbClr val="FF0000"/>
                </a:solidFill>
                <a:latin typeface="XCCW Joined 6a" panose="03050602040000000000" pitchFamily="66" charset="0"/>
              </a:rPr>
              <a:t>Discuss:</a:t>
            </a:r>
            <a:r>
              <a:rPr lang="en-GB" u="sng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What pattern do you notice about the numbers in the ten times tables</a:t>
            </a:r>
            <a:r>
              <a:rPr lang="en-GB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?</a:t>
            </a:r>
          </a:p>
          <a:p>
            <a:endParaRPr lang="en-GB" dirty="0">
              <a:solidFill>
                <a:srgbClr val="000000"/>
              </a:solidFill>
              <a:latin typeface="XCCW Joined 6a" panose="03050602040000000000" pitchFamily="66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We should learn to count in tens because it is a lot faster to count the total of larger numbers and it is quicker than counting in 1's.</a:t>
            </a:r>
          </a:p>
        </p:txBody>
      </p:sp>
    </p:spTree>
    <p:extLst>
      <p:ext uri="{BB962C8B-B14F-4D97-AF65-F5344CB8AC3E}">
        <p14:creationId xmlns:p14="http://schemas.microsoft.com/office/powerpoint/2010/main" val="1488960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3" y="215388"/>
            <a:ext cx="6907314" cy="6234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4491" y="32400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XCCW Joined 6a" panose="03050602040000000000" pitchFamily="66" charset="0"/>
              </a:rPr>
              <a:t>What is the same? What </a:t>
            </a:r>
            <a:r>
              <a:rPr lang="en-GB" sz="2000" dirty="0" smtClean="0">
                <a:solidFill>
                  <a:srgbClr val="FF0000"/>
                </a:solidFill>
                <a:latin typeface="XCCW Joined 6a" panose="03050602040000000000" pitchFamily="66" charset="0"/>
              </a:rPr>
              <a:t>is </a:t>
            </a:r>
            <a:r>
              <a:rPr lang="en-GB" sz="2000" dirty="0">
                <a:solidFill>
                  <a:srgbClr val="FF0000"/>
                </a:solidFill>
                <a:latin typeface="XCCW Joined 6a" panose="03050602040000000000" pitchFamily="66" charset="0"/>
              </a:rPr>
              <a:t>different? </a:t>
            </a:r>
          </a:p>
          <a:p>
            <a:r>
              <a:rPr lang="en-GB" sz="2000" dirty="0">
                <a:solidFill>
                  <a:srgbClr val="FF0000"/>
                </a:solidFill>
                <a:latin typeface="XCCW Joined 6a" panose="03050602040000000000" pitchFamily="66" charset="0"/>
              </a:rPr>
              <a:t>Did you notice that both have the total of 15 apples.</a:t>
            </a:r>
          </a:p>
        </p:txBody>
      </p:sp>
    </p:spTree>
    <p:extLst>
      <p:ext uri="{BB962C8B-B14F-4D97-AF65-F5344CB8AC3E}">
        <p14:creationId xmlns:p14="http://schemas.microsoft.com/office/powerpoint/2010/main" val="3810788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7" y="156086"/>
            <a:ext cx="11080955" cy="63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3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8065" y="1837473"/>
            <a:ext cx="7325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XCCW Joined 6a" panose="03050602040000000000" pitchFamily="66" charset="0"/>
              </a:rPr>
              <a:t>Worksheet for today’s lesson is available in links under </a:t>
            </a:r>
            <a:r>
              <a:rPr lang="en-GB" sz="3600" dirty="0" smtClean="0">
                <a:latin typeface="XCCW Joined 6a" panose="03050602040000000000" pitchFamily="66" charset="0"/>
              </a:rPr>
              <a:t>‘Wednesday’s Worksheet</a:t>
            </a:r>
            <a:r>
              <a:rPr lang="en-GB" sz="3600" dirty="0">
                <a:latin typeface="XCCW Joined 6a" panose="03050602040000000000" pitchFamily="66" charset="0"/>
              </a:rPr>
              <a:t>’. </a:t>
            </a:r>
            <a:endParaRPr lang="en-GB" sz="3600" dirty="0"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18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1212" y="1277035"/>
            <a:ext cx="80329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Thursday </a:t>
            </a:r>
            <a:r>
              <a:rPr lang="en-GB" sz="32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4</a:t>
            </a:r>
            <a:r>
              <a:rPr lang="en-GB" sz="3200" u="sng" baseline="30000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th</a:t>
            </a:r>
            <a:r>
              <a:rPr lang="en-GB" sz="32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 June 2020</a:t>
            </a:r>
          </a:p>
          <a:p>
            <a:endParaRPr lang="en-GB" sz="32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endParaRPr lang="en-GB" sz="32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r>
              <a:rPr lang="en-GB" sz="32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L.O. </a:t>
            </a:r>
            <a:r>
              <a:rPr lang="en-GB" sz="3200" u="sng" dirty="0">
                <a:solidFill>
                  <a:srgbClr val="000000"/>
                </a:solidFill>
                <a:latin typeface="XCCW Joined 6a" panose="03050602040000000000" pitchFamily="66" charset="0"/>
              </a:rPr>
              <a:t>To add equal groups.</a:t>
            </a:r>
          </a:p>
        </p:txBody>
      </p:sp>
    </p:spTree>
    <p:extLst>
      <p:ext uri="{BB962C8B-B14F-4D97-AF65-F5344CB8AC3E}">
        <p14:creationId xmlns:p14="http://schemas.microsoft.com/office/powerpoint/2010/main" val="747483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26" y="673202"/>
            <a:ext cx="11359638" cy="49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67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06" y="383458"/>
            <a:ext cx="11082645" cy="57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65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55" y="496836"/>
            <a:ext cx="11298032" cy="55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1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8" y="294967"/>
            <a:ext cx="9239097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4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29" y="660298"/>
            <a:ext cx="10703642" cy="54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08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8" y="462116"/>
            <a:ext cx="11139488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7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534" y="233825"/>
            <a:ext cx="6476065" cy="4869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6517" y="53369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Can you write the multiplication </a:t>
            </a:r>
            <a:r>
              <a:rPr lang="en-GB" sz="2400" dirty="0">
                <a:solidFill>
                  <a:srgbClr val="000000"/>
                </a:solidFill>
                <a:latin typeface="XCCW Joined 6a" panose="03050602040000000000" pitchFamily="66" charset="0"/>
              </a:rPr>
              <a:t>number sentence for this equation. </a:t>
            </a:r>
          </a:p>
        </p:txBody>
      </p:sp>
    </p:spTree>
    <p:extLst>
      <p:ext uri="{BB962C8B-B14F-4D97-AF65-F5344CB8AC3E}">
        <p14:creationId xmlns:p14="http://schemas.microsoft.com/office/powerpoint/2010/main" val="1007372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37" y="580103"/>
            <a:ext cx="9617638" cy="58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6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12" y="263013"/>
            <a:ext cx="10641576" cy="64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6218" y="1689990"/>
            <a:ext cx="73348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XCCW Joined 6a" panose="03050602040000000000" pitchFamily="66" charset="0"/>
              </a:rPr>
              <a:t>Worksheet for today’s lesson is available in links under </a:t>
            </a:r>
            <a:r>
              <a:rPr lang="en-GB" sz="3600" dirty="0" smtClean="0">
                <a:latin typeface="XCCW Joined 6a" panose="03050602040000000000" pitchFamily="66" charset="0"/>
              </a:rPr>
              <a:t>‘Thursday’s Worksheet</a:t>
            </a:r>
            <a:r>
              <a:rPr lang="en-GB" sz="3600" dirty="0">
                <a:latin typeface="XCCW Joined 6a" panose="03050602040000000000" pitchFamily="66" charset="0"/>
              </a:rPr>
              <a:t>’. </a:t>
            </a:r>
            <a:endParaRPr lang="en-GB" sz="3600" dirty="0"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06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3393" y="152284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Friday </a:t>
            </a:r>
            <a:r>
              <a:rPr lang="en-GB" sz="32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5</a:t>
            </a:r>
            <a:r>
              <a:rPr lang="en-GB" sz="3200" u="sng" baseline="30000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th</a:t>
            </a:r>
            <a:r>
              <a:rPr lang="en-GB" sz="3200" u="sng" dirty="0" smtClean="0">
                <a:solidFill>
                  <a:srgbClr val="800080"/>
                </a:solidFill>
                <a:latin typeface="XCCW Joined 6a" panose="03050602040000000000" pitchFamily="66" charset="0"/>
              </a:rPr>
              <a:t> June 2020</a:t>
            </a:r>
          </a:p>
          <a:p>
            <a:endParaRPr lang="en-GB" sz="3200" u="sng" dirty="0">
              <a:solidFill>
                <a:srgbClr val="800080"/>
              </a:solidFill>
              <a:latin typeface="XCCW Joined 6a" panose="03050602040000000000" pitchFamily="66" charset="0"/>
            </a:endParaRPr>
          </a:p>
          <a:p>
            <a:r>
              <a:rPr lang="en-GB" sz="3200" u="sng" dirty="0">
                <a:solidFill>
                  <a:srgbClr val="800080"/>
                </a:solidFill>
                <a:latin typeface="XCCW Joined 6a" panose="03050602040000000000" pitchFamily="66" charset="0"/>
              </a:rPr>
              <a:t>L.O. </a:t>
            </a:r>
            <a:r>
              <a:rPr lang="en-GB" sz="3200" u="sng" dirty="0">
                <a:solidFill>
                  <a:srgbClr val="000000"/>
                </a:solidFill>
                <a:latin typeface="XCCW Joined 6a" panose="03050602040000000000" pitchFamily="66" charset="0"/>
              </a:rPr>
              <a:t>To add equal groups.</a:t>
            </a:r>
          </a:p>
        </p:txBody>
      </p:sp>
    </p:spTree>
    <p:extLst>
      <p:ext uri="{BB962C8B-B14F-4D97-AF65-F5344CB8AC3E}">
        <p14:creationId xmlns:p14="http://schemas.microsoft.com/office/powerpoint/2010/main" val="1166601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61" y="235974"/>
            <a:ext cx="11821139" cy="64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34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2" y="403121"/>
            <a:ext cx="11899334" cy="61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99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6" y="667670"/>
            <a:ext cx="11051458" cy="42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01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5" y="386837"/>
            <a:ext cx="11167262" cy="566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31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9" y="126897"/>
            <a:ext cx="11720053" cy="63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21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1484" y="1661651"/>
            <a:ext cx="8544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XCCW Joined 6a" panose="03050602040000000000" pitchFamily="66" charset="0"/>
              </a:rPr>
              <a:t>Worksheet for today’s lesson is available in links under ‘Friday’s Worksheet’. </a:t>
            </a:r>
            <a:endParaRPr lang="en-GB" sz="3600" dirty="0"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7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93" y="128895"/>
            <a:ext cx="7570042" cy="5731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7312" y="6046527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Complete </a:t>
            </a:r>
            <a:r>
              <a:rPr lang="en-GB" sz="2800" dirty="0">
                <a:solidFill>
                  <a:srgbClr val="000000"/>
                </a:solidFill>
                <a:latin typeface="XCCW Joined 6a" panose="03050602040000000000" pitchFamily="66" charset="0"/>
              </a:rPr>
              <a:t>the </a:t>
            </a:r>
            <a:r>
              <a:rPr lang="en-GB" sz="2800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equation above.</a:t>
            </a:r>
            <a:endParaRPr lang="en-GB" sz="2800" dirty="0">
              <a:solidFill>
                <a:srgbClr val="000000"/>
              </a:solidFill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" y="0"/>
            <a:ext cx="6450422" cy="670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43236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We </a:t>
            </a:r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don't always start at 10 and count on. </a:t>
            </a:r>
            <a:endParaRPr lang="en-GB" dirty="0" smtClean="0">
              <a:solidFill>
                <a:srgbClr val="000000"/>
              </a:solidFill>
              <a:latin typeface="XCCW Joined 6a" panose="03050602040000000000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Sometimes </a:t>
            </a:r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we have to start at a new number.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0000"/>
                </a:solidFill>
                <a:latin typeface="XCCW Joined 6a" panose="03050602040000000000" pitchFamily="66" charset="0"/>
              </a:rPr>
              <a:t>For </a:t>
            </a:r>
            <a:r>
              <a:rPr lang="en-GB" dirty="0">
                <a:solidFill>
                  <a:srgbClr val="000000"/>
                </a:solidFill>
                <a:latin typeface="XCCW Joined 6a" panose="03050602040000000000" pitchFamily="66" charset="0"/>
              </a:rPr>
              <a:t>example, if we start at 30 and count to 80. </a:t>
            </a:r>
            <a:endParaRPr lang="en-GB" dirty="0" smtClean="0">
              <a:solidFill>
                <a:srgbClr val="000000"/>
              </a:solidFill>
              <a:latin typeface="XCCW Joined 6a" panose="03050602040000000000" pitchFamily="66" charset="0"/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000000"/>
              </a:solidFill>
              <a:latin typeface="XCCW Joined 6a" panose="03050602040000000000" pitchFamily="66" charset="0"/>
            </a:endParaRPr>
          </a:p>
          <a:p>
            <a:r>
              <a:rPr lang="en-GB" b="1" dirty="0">
                <a:solidFill>
                  <a:srgbClr val="480048"/>
                </a:solidFill>
                <a:latin typeface="XCCW Joined 6a" panose="03050602040000000000" pitchFamily="66" charset="0"/>
              </a:rPr>
              <a:t>- Lets try some more:</a:t>
            </a:r>
          </a:p>
          <a:p>
            <a:r>
              <a:rPr lang="en-GB" dirty="0">
                <a:solidFill>
                  <a:srgbClr val="FF0000"/>
                </a:solidFill>
                <a:latin typeface="XCCW Joined 6a" panose="03050602040000000000" pitchFamily="66" charset="0"/>
              </a:rPr>
              <a:t>Start at 60 and count to 90.</a:t>
            </a:r>
          </a:p>
          <a:p>
            <a:r>
              <a:rPr lang="en-GB" dirty="0">
                <a:solidFill>
                  <a:srgbClr val="FF0000"/>
                </a:solidFill>
                <a:latin typeface="XCCW Joined 6a" panose="03050602040000000000" pitchFamily="66" charset="0"/>
              </a:rPr>
              <a:t>Start at 20 and count to 70.</a:t>
            </a:r>
          </a:p>
          <a:p>
            <a:endParaRPr lang="en-GB" sz="1200"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85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01"/>
            <a:ext cx="6667500" cy="6467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9690" y="5387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XCCW Joined 6a" panose="03050602040000000000" pitchFamily="66" charset="0"/>
              </a:rPr>
              <a:t>Something else that we should practice is not always counting </a:t>
            </a:r>
            <a:r>
              <a:rPr lang="en-GB" b="1" smtClean="0">
                <a:solidFill>
                  <a:srgbClr val="FF0000"/>
                </a:solidFill>
                <a:latin typeface="XCCW Joined 6a" panose="03050602040000000000" pitchFamily="66" charset="0"/>
              </a:rPr>
              <a:t>forwards</a:t>
            </a:r>
            <a:r>
              <a:rPr lang="en-GB" smtClean="0">
                <a:solidFill>
                  <a:srgbClr val="000000"/>
                </a:solidFill>
                <a:latin typeface="XCCW Joined 6a" panose="03050602040000000000" pitchFamily="66" charset="0"/>
              </a:rPr>
              <a:t> in 10's but counting </a:t>
            </a:r>
            <a:r>
              <a:rPr lang="en-GB" b="1" smtClean="0">
                <a:solidFill>
                  <a:srgbClr val="FF0000"/>
                </a:solidFill>
                <a:latin typeface="XCCW Joined 6a" panose="03050602040000000000" pitchFamily="66" charset="0"/>
              </a:rPr>
              <a:t>backwards</a:t>
            </a:r>
            <a:r>
              <a:rPr lang="en-GB" smtClean="0">
                <a:solidFill>
                  <a:srgbClr val="000000"/>
                </a:solidFill>
                <a:latin typeface="XCCW Joined 6a" panose="03050602040000000000" pitchFamily="66" charset="0"/>
              </a:rPr>
              <a:t> too. </a:t>
            </a:r>
            <a:endParaRPr lang="en-GB" dirty="0">
              <a:solidFill>
                <a:srgbClr val="000000"/>
              </a:solidFill>
              <a:latin typeface="XCCW Joined 6a" panose="030506020400000000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61239" y="23085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480048"/>
                </a:solidFill>
                <a:latin typeface="XCCW Joined 6a" panose="03050602040000000000" pitchFamily="66" charset="0"/>
              </a:rPr>
              <a:t>- Lets try some more:</a:t>
            </a:r>
          </a:p>
          <a:p>
            <a:r>
              <a:rPr lang="en-GB" dirty="0">
                <a:solidFill>
                  <a:srgbClr val="FF0000"/>
                </a:solidFill>
                <a:latin typeface="XCCW Joined 6a" panose="03050602040000000000" pitchFamily="66" charset="0"/>
              </a:rPr>
              <a:t>Start at 70 and count backwards.</a:t>
            </a:r>
          </a:p>
          <a:p>
            <a:r>
              <a:rPr lang="en-GB" dirty="0">
                <a:solidFill>
                  <a:srgbClr val="FF0000"/>
                </a:solidFill>
                <a:latin typeface="XCCW Joined 6a" panose="03050602040000000000" pitchFamily="66" charset="0"/>
              </a:rPr>
              <a:t>Start at 50 and count backwards.</a:t>
            </a:r>
          </a:p>
        </p:txBody>
      </p:sp>
    </p:spTree>
    <p:extLst>
      <p:ext uri="{BB962C8B-B14F-4D97-AF65-F5344CB8AC3E}">
        <p14:creationId xmlns:p14="http://schemas.microsoft.com/office/powerpoint/2010/main" val="48790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3" y="588705"/>
            <a:ext cx="10431873" cy="51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56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3" y="618204"/>
            <a:ext cx="10677689" cy="53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3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375</Words>
  <Application>Microsoft Office PowerPoint</Application>
  <PresentationFormat>Widescreen</PresentationFormat>
  <Paragraphs>52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Segoe UI</vt:lpstr>
      <vt:lpstr>XCCW Joined 6a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Ryders Green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Hartley</dc:creator>
  <cp:lastModifiedBy>Siobhan Hartley</cp:lastModifiedBy>
  <cp:revision>7</cp:revision>
  <dcterms:created xsi:type="dcterms:W3CDTF">2020-05-26T12:20:34Z</dcterms:created>
  <dcterms:modified xsi:type="dcterms:W3CDTF">2020-05-26T13:08:13Z</dcterms:modified>
</cp:coreProperties>
</file>