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3" r:id="rId3"/>
    <p:sldId id="470" r:id="rId4"/>
    <p:sldId id="506" r:id="rId5"/>
    <p:sldId id="507" r:id="rId6"/>
    <p:sldId id="508" r:id="rId7"/>
    <p:sldId id="510" r:id="rId8"/>
    <p:sldId id="494" r:id="rId9"/>
    <p:sldId id="511" r:id="rId10"/>
    <p:sldId id="512" r:id="rId11"/>
    <p:sldId id="513" r:id="rId12"/>
    <p:sldId id="515" r:id="rId13"/>
    <p:sldId id="505" r:id="rId14"/>
    <p:sldId id="350"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Sassoon Infant Rg" panose="02000503030000020003" charset="0"/>
      <p:regular r:id="rId24"/>
      <p:bold r:id="rId25"/>
    </p:embeddedFont>
    <p:embeddedFont>
      <p:font typeface="Sassoon Infant Md" panose="02000603050000020003" charset="0"/>
      <p:regular r:id="rId26"/>
    </p:embeddedFont>
    <p:embeddedFont>
      <p:font typeface="BPreplay" panose="02000503000000020004"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50"/>
    <a:srgbClr val="F8A9A9"/>
    <a:srgbClr val="D04847"/>
    <a:srgbClr val="FFA44B"/>
    <a:srgbClr val="6588D3"/>
    <a:srgbClr val="FFFFFF"/>
    <a:srgbClr val="FAEDED"/>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showGuides="1">
      <p:cViewPr varScale="1">
        <p:scale>
          <a:sx n="69" d="100"/>
          <a:sy n="69" d="100"/>
        </p:scale>
        <p:origin x="1482" y="72"/>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D3E807-CAD6-48A9-8639-26680B71B2B8}" type="datetimeFigureOut">
              <a:rPr lang="en-GB"/>
              <a:pPr>
                <a:defRPr/>
              </a:pPr>
              <a:t>12/06/2020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79A1CAC-EE3D-4672-8870-8DC36AF2CFB2}" type="slidenum">
              <a:rPr lang="en-GB"/>
              <a:pPr>
                <a:defRPr/>
              </a:pPr>
              <a:t>‹#›</a:t>
            </a:fld>
            <a:endParaRPr lang="en-GB"/>
          </a:p>
        </p:txBody>
      </p:sp>
    </p:spTree>
    <p:extLst>
      <p:ext uri="{BB962C8B-B14F-4D97-AF65-F5344CB8AC3E}">
        <p14:creationId xmlns:p14="http://schemas.microsoft.com/office/powerpoint/2010/main" val="73206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8EB93DA-F9A8-42AC-BEE0-C8FDF39D93D7}" type="datetimeFigureOut">
              <a:rPr lang="en-GB"/>
              <a:pPr>
                <a:defRPr/>
              </a:pPr>
              <a:t>12/06/2020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46A1D2-4CF6-478D-8B51-68BD80A9A98F}" type="slidenum">
              <a:rPr lang="en-GB"/>
              <a:pPr>
                <a:defRPr/>
              </a:pPr>
              <a:t>‹#›</a:t>
            </a:fld>
            <a:endParaRPr lang="en-GB"/>
          </a:p>
        </p:txBody>
      </p:sp>
    </p:spTree>
    <p:extLst>
      <p:ext uri="{BB962C8B-B14F-4D97-AF65-F5344CB8AC3E}">
        <p14:creationId xmlns:p14="http://schemas.microsoft.com/office/powerpoint/2010/main" val="217288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74125A-9A8F-4AEA-AE28-9DEB8C6F8F2A}" type="slidenum">
              <a:rPr lang="en-GB" altLang="en-US" smtClean="0">
                <a:latin typeface="Calibri" panose="020F0502020204030204" pitchFamily="34" charset="0"/>
              </a:rPr>
              <a:pPr fontAlgn="base">
                <a:spcBef>
                  <a:spcPct val="0"/>
                </a:spcBef>
                <a:spcAft>
                  <a:spcPct val="0"/>
                </a:spcAft>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4425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9AD80F5E-1306-4D3F-A292-47F1203BC302}"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3272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D9146B-7897-4F8A-A0D9-1ED4DA4FF955}"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446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E4EE7E09-C708-4590-9A8C-F47ABAD958DD}"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301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AEEB489-0268-42FC-ACA2-0E67D7427032}"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9398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D4A48D-927D-4480-BDDD-8395DF3C52B2}"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5772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6088A59E-27A3-4092-BDD8-C0088D01721A}"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59782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112E915-1B57-4B6E-9123-4BE81403531E}"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9892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477009E-8BA8-4B83-B1D9-90B2050506A0}"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76410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FF37FA0-2F04-49B7-8B8D-41EC9A7D4BF3}"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362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852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13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21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7456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95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97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1" r:id="rId4"/>
    <p:sldLayoutId id="2147483882" r:id="rId5"/>
    <p:sldLayoutId id="214748388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Impact of Diet and </a:t>
            </a:r>
            <a:r>
              <a:rPr lang="en-GB" dirty="0" smtClean="0"/>
              <a:t/>
            </a:r>
            <a:br>
              <a:rPr lang="en-GB" dirty="0" smtClean="0"/>
            </a:br>
            <a:r>
              <a:rPr lang="en-GB" dirty="0" smtClean="0"/>
              <a:t>Exercise: Research </a:t>
            </a:r>
            <a:endParaRPr lang="en-GB" altLang="en-US" dirty="0" smtClean="0"/>
          </a:p>
        </p:txBody>
      </p:sp>
      <p:sp>
        <p:nvSpPr>
          <p:cNvPr id="4" name="Rectangle 3"/>
          <p:cNvSpPr/>
          <p:nvPr/>
        </p:nvSpPr>
        <p:spPr>
          <a:xfrm>
            <a:off x="1244600" y="2708275"/>
            <a:ext cx="2892425" cy="2554288"/>
          </a:xfrm>
          <a:prstGeom prst="rect">
            <a:avLst/>
          </a:prstGeom>
        </p:spPr>
        <p:txBody>
          <a:bodyPr>
            <a:spAutoFit/>
          </a:bodyPr>
          <a:lstStyle/>
          <a:p>
            <a:pPr>
              <a:defRPr/>
            </a:pPr>
            <a:r>
              <a:rPr lang="en-GB" sz="2000" dirty="0">
                <a:latin typeface="+mj-lt"/>
              </a:rPr>
              <a:t>You are going to do your own research on the impact of diet and exercise on a healthy lifestyle. </a:t>
            </a:r>
          </a:p>
          <a:p>
            <a:pPr>
              <a:defRPr/>
            </a:pPr>
            <a:endParaRPr lang="en-GB" sz="2000" dirty="0">
              <a:latin typeface="+mj-lt"/>
            </a:endParaRPr>
          </a:p>
          <a:p>
            <a:pPr>
              <a:defRPr/>
            </a:pPr>
            <a:r>
              <a:rPr lang="en-GB" sz="2000" dirty="0">
                <a:latin typeface="+mj-lt"/>
              </a:rPr>
              <a:t>Record your findings on your planning sheet. </a:t>
            </a:r>
          </a:p>
        </p:txBody>
      </p:sp>
      <p:pic>
        <p:nvPicPr>
          <p:cNvPr id="5" name="Picture 4"/>
          <p:cNvPicPr>
            <a:picLocks noChangeAspect="1"/>
          </p:cNvPicPr>
          <p:nvPr/>
        </p:nvPicPr>
        <p:blipFill>
          <a:blip r:embed="rId4"/>
          <a:stretch>
            <a:fillRect/>
          </a:stretch>
        </p:blipFill>
        <p:spPr>
          <a:xfrm>
            <a:off x="4881563" y="1951038"/>
            <a:ext cx="2876550" cy="4068762"/>
          </a:xfrm>
          <a:prstGeom prst="rect">
            <a:avLst/>
          </a:prstGeom>
          <a:effectLst>
            <a:outerShdw blurRad="50800" dist="38100" dir="5400000" algn="t" rotWithShape="0">
              <a:prstClr val="black">
                <a:alpha val="40000"/>
              </a:prstClr>
            </a:outerShdw>
          </a:effectLst>
        </p:spPr>
      </p:pic>
      <p:cxnSp>
        <p:nvCxnSpPr>
          <p:cNvPr id="11" name="Curved Connector 10"/>
          <p:cNvCxnSpPr/>
          <p:nvPr/>
        </p:nvCxnSpPr>
        <p:spPr>
          <a:xfrm flipV="1">
            <a:off x="3992563" y="3984625"/>
            <a:ext cx="1203325" cy="987425"/>
          </a:xfrm>
          <a:prstGeom prst="curvedConnector3">
            <a:avLst>
              <a:gd name="adj1" fmla="val 53008"/>
            </a:avLst>
          </a:prstGeom>
          <a:ln w="57150">
            <a:solidFill>
              <a:srgbClr val="F8A9A9"/>
            </a:solidFill>
            <a:tailEnd type="triangle"/>
          </a:ln>
        </p:spPr>
        <p:style>
          <a:lnRef idx="1">
            <a:schemeClr val="accent1"/>
          </a:lnRef>
          <a:fillRef idx="0">
            <a:schemeClr val="accent1"/>
          </a:fillRef>
          <a:effectRef idx="0">
            <a:schemeClr val="accent1"/>
          </a:effectRef>
          <a:fontRef idx="minor">
            <a:schemeClr val="tx1"/>
          </a:fontRef>
        </p:style>
      </p:cxnSp>
      <p:pic>
        <p:nvPicPr>
          <p:cNvPr id="24583" name="Individual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Impact of Diet and </a:t>
            </a:r>
            <a:r>
              <a:rPr lang="en-GB" dirty="0" smtClean="0"/>
              <a:t/>
            </a:r>
            <a:br>
              <a:rPr lang="en-GB" dirty="0" smtClean="0"/>
            </a:br>
            <a:r>
              <a:rPr lang="en-GB" dirty="0" smtClean="0"/>
              <a:t>Exercise: Activity </a:t>
            </a:r>
            <a:endParaRPr lang="en-GB" altLang="en-US" dirty="0" smtClean="0"/>
          </a:p>
        </p:txBody>
      </p:sp>
      <p:pic>
        <p:nvPicPr>
          <p:cNvPr id="26628" name="Individual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908050" y="1816100"/>
            <a:ext cx="3759200" cy="2659063"/>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6"/>
          <a:stretch>
            <a:fillRect/>
          </a:stretch>
        </p:blipFill>
        <p:spPr>
          <a:xfrm rot="175337">
            <a:off x="984250" y="2689225"/>
            <a:ext cx="4402138" cy="3113088"/>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a:stretch>
            <a:fillRect/>
          </a:stretch>
        </p:blipFill>
        <p:spPr>
          <a:xfrm>
            <a:off x="5137150" y="1816100"/>
            <a:ext cx="2962275" cy="4189413"/>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a:off x="4975225" y="1576388"/>
            <a:ext cx="3521075" cy="46053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5000" y="1576388"/>
            <a:ext cx="4138613" cy="4605337"/>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smtClean="0"/>
              <a:t>Compare</a:t>
            </a:r>
            <a:endParaRPr lang="en-GB" altLang="en-US" dirty="0" smtClean="0"/>
          </a:p>
        </p:txBody>
      </p:sp>
      <p:sp>
        <p:nvSpPr>
          <p:cNvPr id="28677" name="Rectangle 4"/>
          <p:cNvSpPr>
            <a:spLocks noChangeArrowheads="1"/>
          </p:cNvSpPr>
          <p:nvPr/>
        </p:nvSpPr>
        <p:spPr bwMode="auto">
          <a:xfrm>
            <a:off x="5638800" y="2316163"/>
            <a:ext cx="24606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1200"/>
              </a:spcAft>
              <a:buFontTx/>
              <a:buNone/>
            </a:pPr>
            <a:r>
              <a:rPr lang="en-GB" altLang="en-US">
                <a:solidFill>
                  <a:schemeClr val="tx1"/>
                </a:solidFill>
              </a:rPr>
              <a:t>In your groups, compare the brochures, posters and information texts you have created.</a:t>
            </a:r>
          </a:p>
          <a:p>
            <a:pPr>
              <a:lnSpc>
                <a:spcPct val="100000"/>
              </a:lnSpc>
              <a:spcBef>
                <a:spcPct val="0"/>
              </a:spcBef>
              <a:spcAft>
                <a:spcPts val="1200"/>
              </a:spcAft>
              <a:buFontTx/>
              <a:buNone/>
            </a:pPr>
            <a:endParaRPr lang="en-GB" altLang="en-US">
              <a:solidFill>
                <a:schemeClr val="tx1"/>
              </a:solidFill>
            </a:endParaRPr>
          </a:p>
          <a:p>
            <a:pPr>
              <a:lnSpc>
                <a:spcPct val="100000"/>
              </a:lnSpc>
              <a:spcBef>
                <a:spcPct val="0"/>
              </a:spcBef>
              <a:spcAft>
                <a:spcPts val="1200"/>
              </a:spcAft>
              <a:buFontTx/>
              <a:buNone/>
            </a:pPr>
            <a:r>
              <a:rPr lang="en-GB" altLang="en-US">
                <a:solidFill>
                  <a:schemeClr val="tx1"/>
                </a:solidFill>
              </a:rPr>
              <a:t>Discuss what makes each of these a good method for sharing information about a healthy lifestyle. </a:t>
            </a:r>
          </a:p>
        </p:txBody>
      </p:sp>
      <p:pic>
        <p:nvPicPr>
          <p:cNvPr id="28678" name="Group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stretch>
            <a:fillRect/>
          </a:stretch>
        </p:blipFill>
        <p:spPr>
          <a:xfrm>
            <a:off x="806450" y="1724025"/>
            <a:ext cx="3354388" cy="2371725"/>
          </a:xfrm>
          <a:prstGeom prst="rect">
            <a:avLst/>
          </a:prstGeom>
          <a:effectLst>
            <a:outerShdw blurRad="50800" dist="38100" dir="18900000" algn="bl" rotWithShape="0">
              <a:prstClr val="black">
                <a:alpha val="40000"/>
              </a:prstClr>
            </a:outerShdw>
          </a:effectLst>
        </p:spPr>
      </p:pic>
      <p:pic>
        <p:nvPicPr>
          <p:cNvPr id="24" name="Picture 23"/>
          <p:cNvPicPr>
            <a:picLocks noChangeAspect="1"/>
          </p:cNvPicPr>
          <p:nvPr/>
        </p:nvPicPr>
        <p:blipFill>
          <a:blip r:embed="rId6"/>
          <a:stretch>
            <a:fillRect/>
          </a:stretch>
        </p:blipFill>
        <p:spPr>
          <a:xfrm rot="175337">
            <a:off x="739775" y="3305175"/>
            <a:ext cx="3929063" cy="2778125"/>
          </a:xfrm>
          <a:prstGeom prst="rect">
            <a:avLst/>
          </a:prstGeom>
          <a:effectLst>
            <a:outerShdw blurRad="50800" dist="38100" dir="18900000" algn="bl" rotWithShape="0">
              <a:prstClr val="black">
                <a:alpha val="40000"/>
              </a:prstClr>
            </a:outerShdw>
          </a:effectLst>
        </p:spPr>
      </p:pic>
      <p:pic>
        <p:nvPicPr>
          <p:cNvPr id="25" name="Picture 24"/>
          <p:cNvPicPr>
            <a:picLocks noChangeAspect="1"/>
          </p:cNvPicPr>
          <p:nvPr/>
        </p:nvPicPr>
        <p:blipFill>
          <a:blip r:embed="rId7"/>
          <a:stretch>
            <a:fillRect/>
          </a:stretch>
        </p:blipFill>
        <p:spPr>
          <a:xfrm rot="21421202">
            <a:off x="2116138" y="1682750"/>
            <a:ext cx="2643187" cy="3736975"/>
          </a:xfrm>
          <a:prstGeom prst="rect">
            <a:avLst/>
          </a:prstGeom>
          <a:effectLst>
            <a:outerShdw blurRad="63500" sx="102000" sy="102000" algn="ctr" rotWithShape="0">
              <a:prstClr val="black">
                <a:alpha val="40000"/>
              </a:prstClr>
            </a:outerShdw>
          </a:effectLst>
        </p:spPr>
      </p:pic>
      <p:pic>
        <p:nvPicPr>
          <p:cNvPr id="28682"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790044">
            <a:off x="1439863" y="3598863"/>
            <a:ext cx="1339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072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072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defRPr/>
            </a:pPr>
            <a:r>
              <a:rPr lang="en-GB" altLang="en-US" dirty="0"/>
              <a:t>I can describe how diet and exercise impact on human bodies.</a:t>
            </a:r>
          </a:p>
          <a:p>
            <a:pPr marL="0" indent="0" eaLnBrk="1" hangingPunct="1">
              <a:buFont typeface="Arial" panose="020B0604020202020204" pitchFamily="34" charset="0"/>
              <a:buNone/>
              <a:defRPr/>
            </a:pPr>
            <a:endParaRPr lang="en-GB" altLang="en-US" dirty="0"/>
          </a:p>
        </p:txBody>
      </p:sp>
      <p:sp>
        <p:nvSpPr>
          <p:cNvPr id="30727"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t>I can identify what a healthy lifestyle consists of.</a:t>
            </a:r>
          </a:p>
          <a:p>
            <a:pPr>
              <a:lnSpc>
                <a:spcPct val="100000"/>
              </a:lnSpc>
            </a:pPr>
            <a:r>
              <a:rPr lang="en-GB" altLang="en-US"/>
              <a:t>I can describe the impact of diet and exercise on the human body.</a:t>
            </a:r>
          </a:p>
        </p:txBody>
      </p:sp>
      <p:pic>
        <p:nvPicPr>
          <p:cNvPr id="307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defRPr/>
            </a:pPr>
            <a:r>
              <a:rPr lang="en-GB" altLang="en-US" dirty="0">
                <a:latin typeface="Twinkl" pitchFamily="2" charset="0"/>
              </a:rPr>
              <a:t>I can describe how diet and exercise impact on human bodies.</a:t>
            </a:r>
          </a:p>
          <a:p>
            <a:pPr marL="0" indent="0" eaLnBrk="1" hangingPunct="1">
              <a:buFont typeface="Arial" panose="020B0604020202020204" pitchFamily="34" charset="0"/>
              <a:buNone/>
              <a:defRPr/>
            </a:pPr>
            <a:endParaRPr lang="en-GB" altLang="en-US" dirty="0">
              <a:latin typeface="Twinkl" pitchFamily="2" charset="0"/>
            </a:endParaRP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identify what a healthy lifestyle consists of.</a:t>
            </a:r>
          </a:p>
          <a:p>
            <a:pPr>
              <a:lnSpc>
                <a:spcPct val="100000"/>
              </a:lnSpc>
            </a:pPr>
            <a:r>
              <a:rPr lang="en-GB" altLang="en-US">
                <a:latin typeface="Twinkl" pitchFamily="2" charset="0"/>
              </a:rPr>
              <a:t>I can describe the impact of diet and exercise on the human body.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576388"/>
            <a:ext cx="7867650" cy="4605337"/>
          </a:xfrm>
          <a:prstGeom prst="roundRect">
            <a:avLst>
              <a:gd name="adj" fmla="val 2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smtClean="0">
                <a:latin typeface="Twinkl" pitchFamily="2" charset="0"/>
              </a:rPr>
              <a:t>Healthy Lifestyle</a:t>
            </a:r>
            <a:endParaRPr lang="en-GB" altLang="en-US" dirty="0" smtClean="0">
              <a:latin typeface="Twinkl" pitchFamily="2" charset="0"/>
            </a:endParaRPr>
          </a:p>
        </p:txBody>
      </p:sp>
      <p:pic>
        <p:nvPicPr>
          <p:cNvPr id="10244"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38125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Healthy</a:t>
            </a:r>
          </a:p>
        </p:txBody>
      </p:sp>
      <p:grpSp>
        <p:nvGrpSpPr>
          <p:cNvPr id="10246" name="Group 3"/>
          <p:cNvGrpSpPr>
            <a:grpSpLocks/>
          </p:cNvGrpSpPr>
          <p:nvPr/>
        </p:nvGrpSpPr>
        <p:grpSpPr bwMode="auto">
          <a:xfrm>
            <a:off x="949325" y="3433763"/>
            <a:ext cx="7180263" cy="2243137"/>
            <a:chOff x="795338" y="2752253"/>
            <a:chExt cx="5822745" cy="2480650"/>
          </a:xfrm>
        </p:grpSpPr>
        <p:sp>
          <p:nvSpPr>
            <p:cNvPr id="3" name="Oval 2"/>
            <p:cNvSpPr/>
            <p:nvPr/>
          </p:nvSpPr>
          <p:spPr>
            <a:xfrm>
              <a:off x="795338"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031489"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247" name="Rectangle 5"/>
          <p:cNvSpPr>
            <a:spLocks noChangeArrowheads="1"/>
          </p:cNvSpPr>
          <p:nvPr/>
        </p:nvSpPr>
        <p:spPr bwMode="auto">
          <a:xfrm>
            <a:off x="524510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Unhealthy</a:t>
            </a:r>
          </a:p>
        </p:txBody>
      </p:sp>
      <p:grpSp>
        <p:nvGrpSpPr>
          <p:cNvPr id="16" name="Group 15"/>
          <p:cNvGrpSpPr>
            <a:grpSpLocks/>
          </p:cNvGrpSpPr>
          <p:nvPr/>
        </p:nvGrpSpPr>
        <p:grpSpPr bwMode="auto">
          <a:xfrm>
            <a:off x="844550" y="1460500"/>
            <a:ext cx="7499350" cy="2087563"/>
            <a:chOff x="845039" y="1460008"/>
            <a:chExt cx="7498924" cy="2088412"/>
          </a:xfrm>
        </p:grpSpPr>
        <p:pic>
          <p:nvPicPr>
            <p:cNvPr id="102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6164" y="2606820"/>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9521" y="1618378"/>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93675" y="1854184"/>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61938" y="255329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4700" y="2529786"/>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17277" y="1653134"/>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40025" y="1460008"/>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89882" y="1593361"/>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7255" y="1690940"/>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45039" y="1576448"/>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70190" y="1651988"/>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1062038" y="2395538"/>
            <a:ext cx="6502400" cy="3144837"/>
            <a:chOff x="1061891" y="2395065"/>
            <a:chExt cx="6502874" cy="3145227"/>
          </a:xfrm>
        </p:grpSpPr>
        <p:pic>
          <p:nvPicPr>
            <p:cNvPr id="10250" name="Picture 3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21691" y="3655942"/>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1182" y="4849322"/>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4716" y="476262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89010" y="3409941"/>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61891" y="3950302"/>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88352" y="4261401"/>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7883" y="3681550"/>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15202" y="3748860"/>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3699" y="2395065"/>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3094" y="4613090"/>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65774" y="2449108"/>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smtClean="0">
                <a:latin typeface="Twinkl" pitchFamily="2" charset="0"/>
              </a:rPr>
              <a:t>How to Have a Healthy Lifestyle</a:t>
            </a:r>
            <a:endParaRPr lang="en-GB" altLang="en-US" dirty="0" smtClean="0">
              <a:latin typeface="Twinkl" pitchFamily="2" charset="0"/>
            </a:endParaRPr>
          </a:p>
        </p:txBody>
      </p:sp>
      <p:sp>
        <p:nvSpPr>
          <p:cNvPr id="12292" name="Rectangle 3"/>
          <p:cNvSpPr>
            <a:spLocks noChangeArrowheads="1"/>
          </p:cNvSpPr>
          <p:nvPr/>
        </p:nvSpPr>
        <p:spPr bwMode="auto">
          <a:xfrm>
            <a:off x="1244600" y="2862263"/>
            <a:ext cx="28924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GB" altLang="en-US" sz="2000">
                <a:latin typeface="Twinkl" pitchFamily="2" charset="0"/>
              </a:rPr>
              <a:t>We are going to find out what the body needs to stay healthy. </a:t>
            </a:r>
          </a:p>
          <a:p>
            <a:endParaRPr lang="en-GB" altLang="en-US" sz="2000">
              <a:latin typeface="Twinkl" pitchFamily="2" charset="0"/>
            </a:endParaRPr>
          </a:p>
          <a:p>
            <a:r>
              <a:rPr lang="en-GB" altLang="en-US" sz="2000">
                <a:latin typeface="Twinkl" pitchFamily="2" charset="0"/>
              </a:rPr>
              <a:t>Take notes on your </a:t>
            </a:r>
            <a:r>
              <a:rPr lang="en-GB" altLang="en-US" sz="2000" b="1">
                <a:latin typeface="Twinkl" pitchFamily="2" charset="0"/>
              </a:rPr>
              <a:t>Diet and Exercise Planning Sheet</a:t>
            </a:r>
            <a:r>
              <a:rPr lang="en-GB" altLang="en-US" sz="2000">
                <a:latin typeface="Twinkl" pitchFamily="2" charset="0"/>
              </a:rPr>
              <a:t>.</a:t>
            </a:r>
          </a:p>
        </p:txBody>
      </p:sp>
      <p:pic>
        <p:nvPicPr>
          <p:cNvPr id="5" name="Picture 4"/>
          <p:cNvPicPr>
            <a:picLocks noChangeAspect="1"/>
          </p:cNvPicPr>
          <p:nvPr/>
        </p:nvPicPr>
        <p:blipFill>
          <a:blip r:embed="rId4"/>
          <a:stretch>
            <a:fillRect/>
          </a:stretch>
        </p:blipFill>
        <p:spPr>
          <a:xfrm>
            <a:off x="4881563" y="1951038"/>
            <a:ext cx="2876550" cy="4068762"/>
          </a:xfrm>
          <a:prstGeom prst="rect">
            <a:avLst/>
          </a:prstGeom>
          <a:effectLst>
            <a:outerShdw blurRad="50800" dist="38100" dir="5400000" algn="t" rotWithShape="0">
              <a:prstClr val="black">
                <a:alpha val="40000"/>
              </a:prstClr>
            </a:outerShdw>
          </a:effectLst>
        </p:spPr>
      </p:pic>
      <p:cxnSp>
        <p:nvCxnSpPr>
          <p:cNvPr id="11" name="Curved Connector 10"/>
          <p:cNvCxnSpPr/>
          <p:nvPr/>
        </p:nvCxnSpPr>
        <p:spPr>
          <a:xfrm flipV="1">
            <a:off x="3992563" y="3630613"/>
            <a:ext cx="1203325" cy="987425"/>
          </a:xfrm>
          <a:prstGeom prst="curvedConnector3">
            <a:avLst>
              <a:gd name="adj1" fmla="val 53008"/>
            </a:avLst>
          </a:prstGeom>
          <a:ln w="57150">
            <a:solidFill>
              <a:srgbClr val="F8A9A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6613" y="1350963"/>
            <a:ext cx="7443787" cy="3343275"/>
          </a:xfrm>
          <a:prstGeom prst="rect">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42938"/>
            <a:ext cx="8220075" cy="631825"/>
          </a:xfrm>
        </p:spPr>
        <p:txBody>
          <a:bodyPr>
            <a:normAutofit fontScale="90000"/>
          </a:bodyPr>
          <a:lstStyle/>
          <a:p>
            <a:pPr algn="ctr" eaLnBrk="1" hangingPunct="1">
              <a:defRPr/>
            </a:pPr>
            <a:r>
              <a:rPr lang="en-GB" dirty="0" smtClean="0">
                <a:latin typeface="Twinkl" pitchFamily="2" charset="0"/>
              </a:rPr>
              <a:t>What is a Healthy Diet?</a:t>
            </a:r>
            <a:endParaRPr lang="en-GB" altLang="en-US" dirty="0" smtClean="0">
              <a:latin typeface="Twinkl" pitchFamily="2" charset="0"/>
            </a:endParaRPr>
          </a:p>
        </p:txBody>
      </p:sp>
      <p:sp>
        <p:nvSpPr>
          <p:cNvPr id="2" name="Rectangle 1"/>
          <p:cNvSpPr>
            <a:spLocks noChangeArrowheads="1"/>
          </p:cNvSpPr>
          <p:nvPr/>
        </p:nvSpPr>
        <p:spPr bwMode="auto">
          <a:xfrm>
            <a:off x="836613" y="1366838"/>
            <a:ext cx="4470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a:latin typeface="Twinkl" pitchFamily="2" charset="0"/>
              </a:rPr>
              <a:t>Healthy Diet:</a:t>
            </a:r>
          </a:p>
          <a:p>
            <a:pPr>
              <a:spcAft>
                <a:spcPts val="600"/>
              </a:spcAft>
            </a:pPr>
            <a:r>
              <a:rPr lang="en-GB" altLang="en-US" sz="1600">
                <a:latin typeface="Twinkl" pitchFamily="2" charset="0"/>
              </a:rPr>
              <a:t>A healthy diet involves eating the right types of nutrients in the right amounts. This is also called a ‘balanced diet’.  Each of these nutrient types should be consumed over the course of </a:t>
            </a:r>
            <a:r>
              <a:rPr lang="en-GB" altLang="en-US" sz="1600" b="1">
                <a:latin typeface="Twinkl" pitchFamily="2" charset="0"/>
              </a:rPr>
              <a:t>each day but not necessarily at each meal!</a:t>
            </a:r>
          </a:p>
          <a:p>
            <a:pPr>
              <a:spcAft>
                <a:spcPts val="600"/>
              </a:spcAft>
            </a:pPr>
            <a:r>
              <a:rPr lang="en-GB" altLang="en-US" sz="1600">
                <a:latin typeface="Twinkl" pitchFamily="2" charset="0"/>
              </a:rPr>
              <a:t>One way to make sure that you eat a healthy diet is to ensure that you eat a variety of different foods. There may be certain foods that you don’t like, but make sure that you find alternatives or substitutes so that your diet is still balanced.</a:t>
            </a:r>
          </a:p>
        </p:txBody>
      </p:sp>
      <p:sp>
        <p:nvSpPr>
          <p:cNvPr id="13" name="Rectangle 12"/>
          <p:cNvSpPr>
            <a:spLocks noChangeArrowheads="1"/>
          </p:cNvSpPr>
          <p:nvPr/>
        </p:nvSpPr>
        <p:spPr bwMode="auto">
          <a:xfrm>
            <a:off x="836613" y="4640263"/>
            <a:ext cx="744378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a:latin typeface="Twinkl" pitchFamily="2" charset="0"/>
              </a:rPr>
              <a:t>Unhealthy Diet:		</a:t>
            </a:r>
          </a:p>
          <a:p>
            <a:pPr>
              <a:spcAft>
                <a:spcPts val="600"/>
              </a:spcAft>
            </a:pPr>
            <a:r>
              <a:rPr lang="en-GB" altLang="en-US" sz="1600">
                <a:latin typeface="Twinkl" pitchFamily="2" charset="0"/>
              </a:rPr>
              <a:t>An unhealthy diet is one which is not balanced – too much of some nutrient groups are eaten and not enough of the others. It is recognised that eating too much fat is bad for humans, however it needs to be remembered that eating, say, apples all day every day is not healthy either!! </a:t>
            </a:r>
          </a:p>
        </p:txBody>
      </p:sp>
      <p:pic>
        <p:nvPicPr>
          <p:cNvPr id="11" name="Picture 10"/>
          <p:cNvPicPr>
            <a:picLocks noChangeAspect="1"/>
          </p:cNvPicPr>
          <p:nvPr/>
        </p:nvPicPr>
        <p:blipFill rotWithShape="1">
          <a:blip r:embed="rId4"/>
          <a:srcRect l="41205" t="8363" r="20183" b="11766"/>
          <a:stretch/>
        </p:blipFill>
        <p:spPr>
          <a:xfrm>
            <a:off x="5522913" y="1512888"/>
            <a:ext cx="2352675" cy="3438525"/>
          </a:xfrm>
          <a:prstGeom prst="rect">
            <a:avLst/>
          </a:prstGeom>
          <a:ln w="1905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93750" y="1827213"/>
            <a:ext cx="2522538" cy="1589087"/>
          </a:xfrm>
          <a:prstGeom prst="rect">
            <a:avLst/>
          </a:prstGeom>
        </p:spPr>
        <p:txBody>
          <a:bodyPr>
            <a:spAutoFit/>
          </a:bodyPr>
          <a:lstStyle/>
          <a:p>
            <a:pPr>
              <a:spcAft>
                <a:spcPts val="600"/>
              </a:spcAft>
              <a:defRPr/>
            </a:pPr>
            <a:r>
              <a:rPr lang="en-GB" sz="1400" dirty="0">
                <a:latin typeface="+mj-lt"/>
              </a:rPr>
              <a:t>Carbohydrates</a:t>
            </a:r>
            <a:r>
              <a:rPr lang="en-GB" sz="1400" dirty="0">
                <a:latin typeface="+mn-lt"/>
              </a:rPr>
              <a:t> give all cells energy. It also protects your muscles because if the body does not have enough energy it has to the use the protein tissues in muscles instead. This weakens muscles in the body. </a:t>
            </a:r>
          </a:p>
        </p:txBody>
      </p:sp>
      <p:sp>
        <p:nvSpPr>
          <p:cNvPr id="13" name="Rectangle 12"/>
          <p:cNvSpPr/>
          <p:nvPr/>
        </p:nvSpPr>
        <p:spPr>
          <a:xfrm>
            <a:off x="793750" y="4508500"/>
            <a:ext cx="2522538" cy="711200"/>
          </a:xfrm>
          <a:prstGeom prst="rect">
            <a:avLst/>
          </a:prstGeom>
        </p:spPr>
        <p:txBody>
          <a:bodyPr>
            <a:spAutoFit/>
          </a:bodyPr>
          <a:lstStyle/>
          <a:p>
            <a:pPr>
              <a:spcAft>
                <a:spcPts val="600"/>
              </a:spcAft>
              <a:defRPr/>
            </a:pPr>
            <a:r>
              <a:rPr lang="en-GB" sz="1400" dirty="0">
                <a:latin typeface="+mj-lt"/>
              </a:rPr>
              <a:t>Proteins</a:t>
            </a:r>
            <a:r>
              <a:rPr lang="en-GB" sz="1400" dirty="0">
                <a:latin typeface="+mn-lt"/>
              </a:rPr>
              <a:t> are needed to create muscles and organs. </a:t>
            </a:r>
          </a:p>
        </p:txBody>
      </p:sp>
      <p:sp>
        <p:nvSpPr>
          <p:cNvPr id="15" name="Rectangle 14"/>
          <p:cNvSpPr/>
          <p:nvPr/>
        </p:nvSpPr>
        <p:spPr>
          <a:xfrm>
            <a:off x="793750" y="3702050"/>
            <a:ext cx="2522538" cy="711200"/>
          </a:xfrm>
          <a:prstGeom prst="rect">
            <a:avLst/>
          </a:prstGeom>
        </p:spPr>
        <p:txBody>
          <a:bodyPr>
            <a:spAutoFit/>
          </a:bodyPr>
          <a:lstStyle/>
          <a:p>
            <a:pPr>
              <a:spcAft>
                <a:spcPts val="600"/>
              </a:spcAft>
              <a:defRPr/>
            </a:pPr>
            <a:r>
              <a:rPr lang="en-GB" sz="1400" dirty="0">
                <a:latin typeface="+mj-lt"/>
              </a:rPr>
              <a:t>Water </a:t>
            </a:r>
            <a:r>
              <a:rPr lang="en-GB" sz="1400" dirty="0">
                <a:latin typeface="+mn-lt"/>
              </a:rPr>
              <a:t>helps control your temperature via sweating.</a:t>
            </a:r>
          </a:p>
        </p:txBody>
      </p:sp>
      <p:sp>
        <p:nvSpPr>
          <p:cNvPr id="16" name="Rectangle 15"/>
          <p:cNvSpPr/>
          <p:nvPr/>
        </p:nvSpPr>
        <p:spPr>
          <a:xfrm>
            <a:off x="793750" y="5327650"/>
            <a:ext cx="2522538" cy="738188"/>
          </a:xfrm>
          <a:prstGeom prst="rect">
            <a:avLst/>
          </a:prstGeom>
        </p:spPr>
        <p:txBody>
          <a:bodyPr>
            <a:spAutoFit/>
          </a:bodyPr>
          <a:lstStyle/>
          <a:p>
            <a:pPr>
              <a:spcAft>
                <a:spcPts val="600"/>
              </a:spcAft>
              <a:defRPr/>
            </a:pPr>
            <a:r>
              <a:rPr lang="en-GB" sz="1400" dirty="0">
                <a:latin typeface="+mj-lt"/>
              </a:rPr>
              <a:t>Fibre: </a:t>
            </a:r>
            <a:r>
              <a:rPr lang="en-GB" sz="1400" dirty="0">
                <a:latin typeface="+mn-lt"/>
              </a:rPr>
              <a:t>Keeps your bowels - which include your large intestine healthy.</a:t>
            </a:r>
          </a:p>
        </p:txBody>
      </p:sp>
      <p:sp>
        <p:nvSpPr>
          <p:cNvPr id="17" name="Rectangle 16"/>
          <p:cNvSpPr/>
          <p:nvPr/>
        </p:nvSpPr>
        <p:spPr>
          <a:xfrm>
            <a:off x="5735638" y="3201988"/>
            <a:ext cx="2657475" cy="1816100"/>
          </a:xfrm>
          <a:prstGeom prst="rect">
            <a:avLst/>
          </a:prstGeom>
        </p:spPr>
        <p:txBody>
          <a:bodyPr>
            <a:spAutoFit/>
          </a:bodyPr>
          <a:lstStyle/>
          <a:p>
            <a:pPr>
              <a:spcAft>
                <a:spcPts val="600"/>
              </a:spcAft>
              <a:defRPr/>
            </a:pPr>
            <a:r>
              <a:rPr lang="en-GB" sz="1400" dirty="0">
                <a:latin typeface="+mj-lt"/>
              </a:rPr>
              <a:t>Water </a:t>
            </a:r>
            <a:r>
              <a:rPr lang="en-GB" sz="1400" dirty="0">
                <a:latin typeface="+mn-lt"/>
              </a:rPr>
              <a:t>half the weight of a human body is water! You can survive without food for longer than you can water. 92% of the volume of blood is water! Without blood your body would not be able to transport nutrients and oxygen. </a:t>
            </a:r>
          </a:p>
        </p:txBody>
      </p:sp>
      <p:sp>
        <p:nvSpPr>
          <p:cNvPr id="18" name="Rectangle 17"/>
          <p:cNvSpPr/>
          <p:nvPr/>
        </p:nvSpPr>
        <p:spPr>
          <a:xfrm>
            <a:off x="5735638" y="1827213"/>
            <a:ext cx="2657475" cy="739775"/>
          </a:xfrm>
          <a:prstGeom prst="rect">
            <a:avLst/>
          </a:prstGeom>
        </p:spPr>
        <p:txBody>
          <a:bodyPr>
            <a:spAutoFit/>
          </a:bodyPr>
          <a:lstStyle/>
          <a:p>
            <a:pPr>
              <a:spcAft>
                <a:spcPts val="600"/>
              </a:spcAft>
              <a:defRPr/>
            </a:pPr>
            <a:r>
              <a:rPr lang="en-GB" sz="1400" dirty="0">
                <a:latin typeface="+mj-lt"/>
              </a:rPr>
              <a:t>Fats </a:t>
            </a:r>
            <a:r>
              <a:rPr lang="en-GB" sz="1400" dirty="0">
                <a:latin typeface="+mn-lt"/>
              </a:rPr>
              <a:t>are needed for every cell membrane - the membrane holds the cell together.  Brain tissue is rich in fat. Fat is used to create hormones.</a:t>
            </a:r>
          </a:p>
        </p:txBody>
      </p:sp>
      <p:sp>
        <p:nvSpPr>
          <p:cNvPr id="19" name="Rectangle 18"/>
          <p:cNvSpPr/>
          <p:nvPr/>
        </p:nvSpPr>
        <p:spPr>
          <a:xfrm>
            <a:off x="5735638" y="5327650"/>
            <a:ext cx="2657475" cy="738188"/>
          </a:xfrm>
          <a:prstGeom prst="rect">
            <a:avLst/>
          </a:prstGeom>
        </p:spPr>
        <p:txBody>
          <a:bodyPr>
            <a:spAutoFit/>
          </a:bodyPr>
          <a:lstStyle/>
          <a:p>
            <a:pPr>
              <a:spcAft>
                <a:spcPts val="600"/>
              </a:spcAft>
              <a:defRPr/>
            </a:pPr>
            <a:r>
              <a:rPr lang="en-GB" sz="1400" dirty="0">
                <a:latin typeface="+mj-lt"/>
              </a:rPr>
              <a:t>Protein</a:t>
            </a:r>
            <a:r>
              <a:rPr lang="en-GB" sz="1400" dirty="0">
                <a:latin typeface="+mn-lt"/>
              </a:rPr>
              <a:t> is needed to make haemoglobin – the part of the red blood cells that carry oxygen.</a:t>
            </a:r>
          </a:p>
        </p:txBody>
      </p:sp>
      <p:pic>
        <p:nvPicPr>
          <p:cNvPr id="163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1720850"/>
            <a:ext cx="2333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3178175" y="2870200"/>
            <a:ext cx="1846263" cy="2349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981325" y="3511550"/>
            <a:ext cx="2181225" cy="13763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68613" y="2846388"/>
            <a:ext cx="1131887" cy="11636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981325" y="2870200"/>
            <a:ext cx="1497013" cy="2017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94013" y="3768725"/>
            <a:ext cx="1220787" cy="19319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711700" y="4887913"/>
            <a:ext cx="950913" cy="806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8338" y="1954213"/>
            <a:ext cx="1257300" cy="3508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49788" y="4497388"/>
            <a:ext cx="1085850" cy="115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19138" y="3694113"/>
            <a:ext cx="1981200" cy="1385887"/>
          </a:xfrm>
          <a:prstGeom prst="rect">
            <a:avLst/>
          </a:prstGeom>
        </p:spPr>
        <p:txBody>
          <a:bodyPr>
            <a:spAutoFit/>
          </a:bodyPr>
          <a:lstStyle/>
          <a:p>
            <a:pPr>
              <a:spcAft>
                <a:spcPts val="600"/>
              </a:spcAft>
              <a:defRPr/>
            </a:pPr>
            <a:r>
              <a:rPr lang="en-GB" sz="1200" dirty="0">
                <a:latin typeface="+mj-lt"/>
              </a:rPr>
              <a:t>Vitamin D </a:t>
            </a:r>
            <a:r>
              <a:rPr lang="en-GB" sz="1200" dirty="0">
                <a:latin typeface="+mn-lt"/>
              </a:rPr>
              <a:t>is essential as without it bones and teeth can’t absorb calcium. A diet without it leads to soft bones in children (rickets) and misshapen ones in adults (</a:t>
            </a:r>
            <a:r>
              <a:rPr lang="en-GB" sz="1200" dirty="0" err="1">
                <a:latin typeface="+mn-lt"/>
              </a:rPr>
              <a:t>osteomalacia</a:t>
            </a:r>
            <a:r>
              <a:rPr lang="en-GB" sz="1200" dirty="0">
                <a:latin typeface="+mn-lt"/>
              </a:rPr>
              <a:t>). </a:t>
            </a:r>
          </a:p>
        </p:txBody>
      </p:sp>
      <p:sp>
        <p:nvSpPr>
          <p:cNvPr id="13" name="Rectangle 12"/>
          <p:cNvSpPr/>
          <p:nvPr/>
        </p:nvSpPr>
        <p:spPr>
          <a:xfrm>
            <a:off x="719138" y="5091113"/>
            <a:ext cx="2566987" cy="1016000"/>
          </a:xfrm>
          <a:prstGeom prst="rect">
            <a:avLst/>
          </a:prstGeom>
        </p:spPr>
        <p:txBody>
          <a:bodyPr>
            <a:spAutoFit/>
          </a:bodyPr>
          <a:lstStyle/>
          <a:p>
            <a:pPr>
              <a:spcAft>
                <a:spcPts val="600"/>
              </a:spcAft>
              <a:defRPr/>
            </a:pPr>
            <a:r>
              <a:rPr lang="en-GB" sz="1200" dirty="0">
                <a:latin typeface="+mj-lt"/>
              </a:rPr>
              <a:t>Vitamin K </a:t>
            </a:r>
            <a:r>
              <a:rPr lang="en-GB" sz="1200" dirty="0">
                <a:latin typeface="+mn-lt"/>
              </a:rPr>
              <a:t>is needed to make blood clot – for example when you have a cut your blood clots. This is a result of the cells sticking together. This stops the body bleeding. </a:t>
            </a:r>
          </a:p>
        </p:txBody>
      </p:sp>
      <p:sp>
        <p:nvSpPr>
          <p:cNvPr id="15" name="Rectangle 14"/>
          <p:cNvSpPr/>
          <p:nvPr/>
        </p:nvSpPr>
        <p:spPr>
          <a:xfrm>
            <a:off x="5691188" y="1725613"/>
            <a:ext cx="2709862" cy="646112"/>
          </a:xfrm>
          <a:prstGeom prst="rect">
            <a:avLst/>
          </a:prstGeom>
        </p:spPr>
        <p:txBody>
          <a:bodyPr>
            <a:spAutoFit/>
          </a:bodyPr>
          <a:lstStyle/>
          <a:p>
            <a:pPr algn="r">
              <a:spcAft>
                <a:spcPts val="600"/>
              </a:spcAft>
              <a:defRPr/>
            </a:pPr>
            <a:r>
              <a:rPr lang="en-GB" sz="1200" dirty="0">
                <a:latin typeface="+mj-lt"/>
              </a:rPr>
              <a:t>Mineral: Calcium </a:t>
            </a:r>
            <a:r>
              <a:rPr lang="en-GB" sz="1200" dirty="0">
                <a:latin typeface="+mn-lt"/>
              </a:rPr>
              <a:t>is needed for your bones to strengthen. It is also needed to regulate your heartbeat. </a:t>
            </a:r>
          </a:p>
        </p:txBody>
      </p:sp>
      <p:sp>
        <p:nvSpPr>
          <p:cNvPr id="16" name="Rectangle 15"/>
          <p:cNvSpPr/>
          <p:nvPr/>
        </p:nvSpPr>
        <p:spPr>
          <a:xfrm>
            <a:off x="719138" y="2562225"/>
            <a:ext cx="2324100" cy="646113"/>
          </a:xfrm>
          <a:prstGeom prst="rect">
            <a:avLst/>
          </a:prstGeom>
        </p:spPr>
        <p:txBody>
          <a:bodyPr>
            <a:spAutoFit/>
          </a:bodyPr>
          <a:lstStyle/>
          <a:p>
            <a:pPr>
              <a:spcAft>
                <a:spcPts val="600"/>
              </a:spcAft>
              <a:defRPr/>
            </a:pPr>
            <a:r>
              <a:rPr lang="en-GB" sz="1200" dirty="0">
                <a:latin typeface="+mj-lt"/>
              </a:rPr>
              <a:t>Vitamins B </a:t>
            </a:r>
            <a:r>
              <a:rPr lang="en-GB" sz="1200" dirty="0">
                <a:latin typeface="+mn-lt"/>
              </a:rPr>
              <a:t>(there are several types) are needed to make red blood cells. </a:t>
            </a:r>
          </a:p>
        </p:txBody>
      </p:sp>
      <p:sp>
        <p:nvSpPr>
          <p:cNvPr id="17" name="Rectangle 16"/>
          <p:cNvSpPr/>
          <p:nvPr/>
        </p:nvSpPr>
        <p:spPr>
          <a:xfrm>
            <a:off x="5422900" y="3328988"/>
            <a:ext cx="2978150" cy="1016000"/>
          </a:xfrm>
          <a:prstGeom prst="rect">
            <a:avLst/>
          </a:prstGeom>
        </p:spPr>
        <p:txBody>
          <a:bodyPr>
            <a:spAutoFit/>
          </a:bodyPr>
          <a:lstStyle/>
          <a:p>
            <a:pPr algn="r">
              <a:spcAft>
                <a:spcPts val="600"/>
              </a:spcAft>
              <a:defRPr/>
            </a:pPr>
            <a:r>
              <a:rPr lang="en-GB" sz="1200" dirty="0">
                <a:latin typeface="+mj-lt"/>
              </a:rPr>
              <a:t>Mineral: Copper </a:t>
            </a:r>
            <a:r>
              <a:rPr lang="en-GB" sz="1200" dirty="0">
                <a:latin typeface="+mn-lt"/>
              </a:rPr>
              <a:t>– </a:t>
            </a:r>
            <a:r>
              <a:rPr lang="en-GB" sz="1200" dirty="0"/>
              <a:t>that's right, the metal! The type that you eat is present in</a:t>
            </a:r>
            <a:r>
              <a:rPr lang="en-GB" sz="1200" dirty="0">
                <a:latin typeface="+mn-lt"/>
              </a:rPr>
              <a:t> foods like raisins, chocolate and seafood! It helps form red blood cells and a lack of it affects the whole body.</a:t>
            </a:r>
          </a:p>
        </p:txBody>
      </p:sp>
      <p:sp>
        <p:nvSpPr>
          <p:cNvPr id="18" name="Rectangle 17"/>
          <p:cNvSpPr/>
          <p:nvPr/>
        </p:nvSpPr>
        <p:spPr>
          <a:xfrm>
            <a:off x="719138" y="1719263"/>
            <a:ext cx="2447925" cy="830262"/>
          </a:xfrm>
          <a:prstGeom prst="rect">
            <a:avLst/>
          </a:prstGeom>
        </p:spPr>
        <p:txBody>
          <a:bodyPr>
            <a:spAutoFit/>
          </a:bodyPr>
          <a:lstStyle/>
          <a:p>
            <a:pPr>
              <a:spcAft>
                <a:spcPts val="600"/>
              </a:spcAft>
              <a:defRPr/>
            </a:pPr>
            <a:r>
              <a:rPr lang="en-GB" sz="1200" dirty="0">
                <a:latin typeface="+mj-lt"/>
              </a:rPr>
              <a:t>Vitamin A </a:t>
            </a:r>
            <a:r>
              <a:rPr lang="en-GB" sz="1200" dirty="0"/>
              <a:t>is needed to keep skin and linings of some body parts (like the nose) healthy. </a:t>
            </a:r>
            <a:r>
              <a:rPr lang="en-GB" sz="1200" dirty="0">
                <a:latin typeface="+mn-lt"/>
              </a:rPr>
              <a:t>It is also needed to help eyes see in dim light. </a:t>
            </a:r>
          </a:p>
        </p:txBody>
      </p:sp>
      <p:sp>
        <p:nvSpPr>
          <p:cNvPr id="19" name="Rectangle 18"/>
          <p:cNvSpPr/>
          <p:nvPr/>
        </p:nvSpPr>
        <p:spPr>
          <a:xfrm>
            <a:off x="719138" y="3221038"/>
            <a:ext cx="2262187" cy="460375"/>
          </a:xfrm>
          <a:prstGeom prst="rect">
            <a:avLst/>
          </a:prstGeom>
        </p:spPr>
        <p:txBody>
          <a:bodyPr>
            <a:spAutoFit/>
          </a:bodyPr>
          <a:lstStyle/>
          <a:p>
            <a:pPr>
              <a:spcAft>
                <a:spcPts val="600"/>
              </a:spcAft>
              <a:defRPr/>
            </a:pPr>
            <a:r>
              <a:rPr lang="en-GB" sz="1200" dirty="0">
                <a:latin typeface="+mj-lt"/>
              </a:rPr>
              <a:t>Vitamin C </a:t>
            </a:r>
            <a:r>
              <a:rPr lang="en-GB" sz="1200" dirty="0">
                <a:latin typeface="+mn-lt"/>
              </a:rPr>
              <a:t>is needed to regenerate skin cells. </a:t>
            </a:r>
          </a:p>
        </p:txBody>
      </p:sp>
      <p:pic>
        <p:nvPicPr>
          <p:cNvPr id="184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82750"/>
            <a:ext cx="23320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2784475" y="2860675"/>
            <a:ext cx="1452563" cy="14636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08225" y="3467100"/>
            <a:ext cx="784225" cy="5556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528888" y="4556125"/>
            <a:ext cx="1284287" cy="428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03575" y="3551238"/>
            <a:ext cx="82550" cy="17541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305300" y="4916488"/>
            <a:ext cx="1255713" cy="8540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43238" y="2085975"/>
            <a:ext cx="957262" cy="904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137025" y="2041525"/>
            <a:ext cx="1576388" cy="1492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99075" y="5487988"/>
            <a:ext cx="3101975" cy="461962"/>
          </a:xfrm>
          <a:prstGeom prst="rect">
            <a:avLst/>
          </a:prstGeom>
        </p:spPr>
        <p:txBody>
          <a:bodyPr>
            <a:spAutoFit/>
          </a:bodyPr>
          <a:lstStyle/>
          <a:p>
            <a:pPr algn="r">
              <a:spcAft>
                <a:spcPts val="600"/>
              </a:spcAft>
              <a:defRPr/>
            </a:pPr>
            <a:r>
              <a:rPr lang="en-GB" sz="1200" dirty="0">
                <a:latin typeface="+mj-lt"/>
              </a:rPr>
              <a:t>Mineral: Salt</a:t>
            </a:r>
            <a:r>
              <a:rPr lang="en-GB" sz="1200" dirty="0">
                <a:latin typeface="+mn-lt"/>
              </a:rPr>
              <a:t> is needed to balance water in your body tissues and blood. </a:t>
            </a:r>
          </a:p>
        </p:txBody>
      </p:sp>
      <p:sp>
        <p:nvSpPr>
          <p:cNvPr id="27" name="Rectangle 26"/>
          <p:cNvSpPr/>
          <p:nvPr/>
        </p:nvSpPr>
        <p:spPr>
          <a:xfrm>
            <a:off x="5151438" y="2435225"/>
            <a:ext cx="3249612" cy="646113"/>
          </a:xfrm>
          <a:prstGeom prst="rect">
            <a:avLst/>
          </a:prstGeom>
        </p:spPr>
        <p:txBody>
          <a:bodyPr>
            <a:spAutoFit/>
          </a:bodyPr>
          <a:lstStyle/>
          <a:p>
            <a:pPr algn="r">
              <a:spcAft>
                <a:spcPts val="600"/>
              </a:spcAft>
              <a:defRPr/>
            </a:pPr>
            <a:r>
              <a:rPr lang="en-GB" sz="1200" dirty="0">
                <a:latin typeface="+mj-lt"/>
              </a:rPr>
              <a:t>Mineral: Iodine </a:t>
            </a:r>
            <a:r>
              <a:rPr lang="en-GB" sz="1200" dirty="0">
                <a:latin typeface="+mn-lt"/>
              </a:rPr>
              <a:t>keeps your skin, hair and nails healthy. It also keeps your thyroid gland – which controls how your body uses energy - working. </a:t>
            </a:r>
          </a:p>
        </p:txBody>
      </p:sp>
      <p:sp>
        <p:nvSpPr>
          <p:cNvPr id="28" name="Rectangle 27"/>
          <p:cNvSpPr/>
          <p:nvPr/>
        </p:nvSpPr>
        <p:spPr>
          <a:xfrm>
            <a:off x="5299075" y="4408488"/>
            <a:ext cx="3101975" cy="1016000"/>
          </a:xfrm>
          <a:prstGeom prst="rect">
            <a:avLst/>
          </a:prstGeom>
        </p:spPr>
        <p:txBody>
          <a:bodyPr>
            <a:spAutoFit/>
          </a:bodyPr>
          <a:lstStyle/>
          <a:p>
            <a:pPr algn="r">
              <a:spcAft>
                <a:spcPts val="600"/>
              </a:spcAft>
              <a:defRPr/>
            </a:pPr>
            <a:r>
              <a:rPr lang="en-GB" sz="1200" dirty="0">
                <a:latin typeface="+mj-lt"/>
              </a:rPr>
              <a:t>Mineral: Iron </a:t>
            </a:r>
            <a:r>
              <a:rPr lang="en-GB" sz="1200" dirty="0">
                <a:latin typeface="+mn-lt"/>
              </a:rPr>
              <a:t>- like copper, it is a metal that you consume through food like spinach. It is used to make enzymes (point to small intestine and stomach) and protein created by the human body by itself.</a:t>
            </a:r>
          </a:p>
        </p:txBody>
      </p:sp>
      <p:cxnSp>
        <p:nvCxnSpPr>
          <p:cNvPr id="32" name="Straight Arrow Connector 31"/>
          <p:cNvCxnSpPr/>
          <p:nvPr/>
        </p:nvCxnSpPr>
        <p:spPr>
          <a:xfrm flipV="1">
            <a:off x="4081463" y="2047875"/>
            <a:ext cx="1631950" cy="8016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55988" y="3328988"/>
            <a:ext cx="1966912" cy="4159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81463" y="3776663"/>
            <a:ext cx="1314450" cy="933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206875" y="3197225"/>
            <a:ext cx="1189038" cy="1509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What Counts as Exercise?</a:t>
            </a:r>
            <a:endParaRPr lang="en-GB" altLang="en-US" dirty="0" smtClean="0"/>
          </a:p>
        </p:txBody>
      </p:sp>
      <p:sp>
        <p:nvSpPr>
          <p:cNvPr id="20484" name="Rectangle 4"/>
          <p:cNvSpPr>
            <a:spLocks noChangeArrowheads="1"/>
          </p:cNvSpPr>
          <p:nvPr/>
        </p:nvSpPr>
        <p:spPr bwMode="auto">
          <a:xfrm>
            <a:off x="482600" y="1463675"/>
            <a:ext cx="817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Exercise is physical activity that requires effort, raises your heart rate and works your muscles.</a:t>
            </a:r>
          </a:p>
        </p:txBody>
      </p:sp>
      <p:graphicFrame>
        <p:nvGraphicFramePr>
          <p:cNvPr id="23" name="Table 22"/>
          <p:cNvGraphicFramePr>
            <a:graphicFrameLocks noGrp="1"/>
          </p:cNvGraphicFramePr>
          <p:nvPr/>
        </p:nvGraphicFramePr>
        <p:xfrm>
          <a:off x="777875" y="2024063"/>
          <a:ext cx="7600950" cy="4043362"/>
        </p:xfrm>
        <a:graphic>
          <a:graphicData uri="http://schemas.openxmlformats.org/drawingml/2006/table">
            <a:tbl>
              <a:tblPr firstRow="1" bandRow="1">
                <a:tableStyleId>{5940675A-B579-460E-94D1-54222C63F5DA}</a:tableStyleId>
              </a:tblPr>
              <a:tblGrid>
                <a:gridCol w="3015629">
                  <a:extLst>
                    <a:ext uri="{9D8B030D-6E8A-4147-A177-3AD203B41FA5}">
                      <a16:colId xmlns:a16="http://schemas.microsoft.com/office/drawing/2014/main" val="20000"/>
                    </a:ext>
                  </a:extLst>
                </a:gridCol>
                <a:gridCol w="2292661">
                  <a:extLst>
                    <a:ext uri="{9D8B030D-6E8A-4147-A177-3AD203B41FA5}">
                      <a16:colId xmlns:a16="http://schemas.microsoft.com/office/drawing/2014/main" val="20001"/>
                    </a:ext>
                  </a:extLst>
                </a:gridCol>
                <a:gridCol w="2292661">
                  <a:extLst>
                    <a:ext uri="{9D8B030D-6E8A-4147-A177-3AD203B41FA5}">
                      <a16:colId xmlns:a16="http://schemas.microsoft.com/office/drawing/2014/main" val="20002"/>
                    </a:ext>
                  </a:extLst>
                </a:gridCol>
              </a:tblGrid>
              <a:tr h="35668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j-lt"/>
                        </a:rPr>
                        <a:t>There are two main types of exercise: </a:t>
                      </a:r>
                    </a:p>
                  </a:txBody>
                  <a:tcPr marT="45728" marB="45728" anchor="ct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356683">
                <a:tc>
                  <a:txBody>
                    <a:bodyPr/>
                    <a:lstStyle/>
                    <a:p>
                      <a:pPr algn="ctr"/>
                      <a:r>
                        <a:rPr lang="en-GB" sz="1400" dirty="0" smtClean="0">
                          <a:latin typeface="+mj-lt"/>
                        </a:rPr>
                        <a:t>Muscle Strengthening </a:t>
                      </a:r>
                      <a:endParaRPr lang="en-GB" sz="1400" dirty="0">
                        <a:latin typeface="+mj-lt"/>
                      </a:endParaRPr>
                    </a:p>
                  </a:txBody>
                  <a:tcPr marT="45728" marB="45728" anchor="ctr"/>
                </a:tc>
                <a:tc gridSpan="2">
                  <a:txBody>
                    <a:bodyPr/>
                    <a:lstStyle/>
                    <a:p>
                      <a:pPr algn="ctr"/>
                      <a:r>
                        <a:rPr lang="en-GB" sz="1400" dirty="0" smtClean="0">
                          <a:latin typeface="+mj-lt"/>
                        </a:rPr>
                        <a:t>Bone Strengthening </a:t>
                      </a:r>
                    </a:p>
                  </a:txBody>
                  <a:tcPr marT="45728" marB="45728" anchor="ctr"/>
                </a:tc>
                <a:tc hMerge="1">
                  <a:txBody>
                    <a:bodyPr/>
                    <a:lstStyle/>
                    <a:p>
                      <a:endParaRPr lang="en-GB"/>
                    </a:p>
                  </a:txBody>
                  <a:tcPr/>
                </a:tc>
                <a:extLst>
                  <a:ext uri="{0D108BD9-81ED-4DB2-BD59-A6C34878D82A}">
                    <a16:rowId xmlns:a16="http://schemas.microsoft.com/office/drawing/2014/main" val="10001"/>
                  </a:ext>
                </a:extLst>
              </a:tr>
              <a:tr h="356683">
                <a:tc rowSpan="2">
                  <a:txBody>
                    <a:bodyPr/>
                    <a:lstStyle/>
                    <a:p>
                      <a:endParaRPr lang="en-GB" sz="1400" dirty="0">
                        <a:latin typeface="+mj-lt"/>
                      </a:endParaRPr>
                    </a:p>
                  </a:txBody>
                  <a:tcPr marT="45728" marB="45728" anchor="ctr"/>
                </a:tc>
                <a:tc>
                  <a:txBody>
                    <a:bodyPr/>
                    <a:lstStyle/>
                    <a:p>
                      <a:pPr algn="ctr"/>
                      <a:r>
                        <a:rPr lang="en-GB" sz="1400" dirty="0" smtClean="0">
                          <a:latin typeface="+mn-lt"/>
                        </a:rPr>
                        <a:t>Moderate Intensity</a:t>
                      </a:r>
                    </a:p>
                  </a:txBody>
                  <a:tcPr marT="45728" marB="45728" anchor="ctr"/>
                </a:tc>
                <a:tc>
                  <a:txBody>
                    <a:bodyPr/>
                    <a:lstStyle/>
                    <a:p>
                      <a:pPr algn="ctr"/>
                      <a:r>
                        <a:rPr lang="en-GB" sz="1400" dirty="0" smtClean="0">
                          <a:latin typeface="+mn-lt"/>
                        </a:rPr>
                        <a:t>Vigorous</a:t>
                      </a:r>
                      <a:r>
                        <a:rPr lang="en-GB" sz="1400" baseline="0" dirty="0" smtClean="0">
                          <a:latin typeface="+mn-lt"/>
                        </a:rPr>
                        <a:t> Intensity</a:t>
                      </a:r>
                      <a:endParaRPr lang="en-GB" sz="1400" dirty="0" smtClean="0">
                        <a:latin typeface="+mn-lt"/>
                      </a:endParaRPr>
                    </a:p>
                  </a:txBody>
                  <a:tcPr marT="45728" marB="45728" anchor="ctr"/>
                </a:tc>
                <a:extLst>
                  <a:ext uri="{0D108BD9-81ED-4DB2-BD59-A6C34878D82A}">
                    <a16:rowId xmlns:a16="http://schemas.microsoft.com/office/drawing/2014/main" val="10002"/>
                  </a:ext>
                </a:extLst>
              </a:tr>
              <a:tr h="2973313">
                <a:tc vMerge="1">
                  <a:txBody>
                    <a:bodyPr/>
                    <a:lstStyle/>
                    <a:p>
                      <a:endParaRPr lang="en-GB"/>
                    </a:p>
                  </a:txBody>
                  <a:tcPr/>
                </a:tc>
                <a:tc>
                  <a:txBody>
                    <a:bodyPr/>
                    <a:lstStyle/>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txBody>
                  <a:tcPr marT="45728" marB="45728"/>
                </a:tc>
                <a:tc>
                  <a:txBody>
                    <a:bodyPr/>
                    <a:lstStyle/>
                    <a:p>
                      <a:endParaRPr lang="en-GB" sz="1800" dirty="0" smtClean="0">
                        <a:latin typeface="BPreplay" panose="02000503000000020004" pitchFamily="50" charset="0"/>
                      </a:endParaRPr>
                    </a:p>
                  </a:txBody>
                  <a:tcPr marT="45728" marB="45728"/>
                </a:tc>
                <a:extLst>
                  <a:ext uri="{0D108BD9-81ED-4DB2-BD59-A6C34878D82A}">
                    <a16:rowId xmlns:a16="http://schemas.microsoft.com/office/drawing/2014/main" val="10003"/>
                  </a:ext>
                </a:extLst>
              </a:tr>
            </a:tbl>
          </a:graphicData>
        </a:graphic>
      </p:graphicFrame>
      <p:pic>
        <p:nvPicPr>
          <p:cNvPr id="20503" name="Picture 3"/>
          <p:cNvPicPr>
            <a:picLocks noChangeAspect="1"/>
          </p:cNvPicPr>
          <p:nvPr/>
        </p:nvPicPr>
        <p:blipFill>
          <a:blip r:embed="rId4">
            <a:extLst>
              <a:ext uri="{28A0092B-C50C-407E-A947-70E740481C1C}">
                <a14:useLocalDpi xmlns:a14="http://schemas.microsoft.com/office/drawing/2010/main" val="0"/>
              </a:ext>
            </a:extLst>
          </a:blip>
          <a:srcRect l="41458"/>
          <a:stretch>
            <a:fillRect/>
          </a:stretch>
        </p:blipFill>
        <p:spPr bwMode="auto">
          <a:xfrm>
            <a:off x="7077075" y="4592638"/>
            <a:ext cx="1143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0463" y="3695700"/>
            <a:ext cx="879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400" y="4237038"/>
            <a:ext cx="1666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7"/>
          <p:cNvPicPr>
            <a:picLocks noChangeAspect="1"/>
          </p:cNvPicPr>
          <p:nvPr/>
        </p:nvPicPr>
        <p:blipFill>
          <a:blip r:embed="rId7">
            <a:extLst>
              <a:ext uri="{28A0092B-C50C-407E-A947-70E740481C1C}">
                <a14:useLocalDpi xmlns:a14="http://schemas.microsoft.com/office/drawing/2010/main" val="0"/>
              </a:ext>
            </a:extLst>
          </a:blip>
          <a:srcRect b="12497"/>
          <a:stretch>
            <a:fillRect/>
          </a:stretch>
        </p:blipFill>
        <p:spPr bwMode="auto">
          <a:xfrm>
            <a:off x="6229350" y="3255963"/>
            <a:ext cx="19907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22888" y="3943350"/>
            <a:ext cx="83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1925" y="2879725"/>
            <a:ext cx="109696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95775" y="3019425"/>
            <a:ext cx="12493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43613" y="3868738"/>
            <a:ext cx="9191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2746375"/>
            <a:ext cx="1041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Title 5"/>
          <p:cNvSpPr>
            <a:spLocks noGrp="1"/>
          </p:cNvSpPr>
          <p:nvPr>
            <p:ph type="title"/>
          </p:nvPr>
        </p:nvSpPr>
        <p:spPr>
          <a:xfrm>
            <a:off x="152400" y="617538"/>
            <a:ext cx="8721725" cy="631825"/>
          </a:xfrm>
          <a:prstGeom prst="roundRect">
            <a:avLst>
              <a:gd name="adj" fmla="val 0"/>
            </a:avLst>
          </a:prstGeom>
        </p:spPr>
        <p:txBody>
          <a:bodyPr>
            <a:normAutofit fontScale="90000"/>
          </a:bodyPr>
          <a:lstStyle/>
          <a:p>
            <a:pPr algn="ctr" eaLnBrk="1" hangingPunct="1">
              <a:defRPr/>
            </a:pPr>
            <a:r>
              <a:rPr lang="en-GB" altLang="en-US" sz="3300" smtClean="0"/>
              <a:t>What Is the Impact of Regular Exercise?</a:t>
            </a:r>
          </a:p>
        </p:txBody>
      </p:sp>
      <p:sp>
        <p:nvSpPr>
          <p:cNvPr id="2" name="Rectangle 1"/>
          <p:cNvSpPr/>
          <p:nvPr/>
        </p:nvSpPr>
        <p:spPr>
          <a:xfrm>
            <a:off x="768350" y="1712913"/>
            <a:ext cx="1981200" cy="739775"/>
          </a:xfrm>
          <a:prstGeom prst="rect">
            <a:avLst/>
          </a:prstGeom>
        </p:spPr>
        <p:txBody>
          <a:bodyPr>
            <a:spAutoFit/>
          </a:bodyPr>
          <a:lstStyle/>
          <a:p>
            <a:pPr>
              <a:spcAft>
                <a:spcPts val="600"/>
              </a:spcAft>
              <a:defRPr/>
            </a:pPr>
            <a:r>
              <a:rPr lang="en-GB" sz="1400" dirty="0">
                <a:latin typeface="+mn-lt"/>
              </a:rPr>
              <a:t>Helps you fall asleep faster and deeper so you are better rested. </a:t>
            </a:r>
          </a:p>
        </p:txBody>
      </p:sp>
      <p:sp>
        <p:nvSpPr>
          <p:cNvPr id="13" name="Rectangle 12"/>
          <p:cNvSpPr/>
          <p:nvPr/>
        </p:nvSpPr>
        <p:spPr>
          <a:xfrm>
            <a:off x="768350" y="4237038"/>
            <a:ext cx="2566988" cy="738187"/>
          </a:xfrm>
          <a:prstGeom prst="rect">
            <a:avLst/>
          </a:prstGeom>
        </p:spPr>
        <p:txBody>
          <a:bodyPr>
            <a:spAutoFit/>
          </a:bodyPr>
          <a:lstStyle/>
          <a:p>
            <a:pPr>
              <a:spcAft>
                <a:spcPts val="600"/>
              </a:spcAft>
              <a:defRPr/>
            </a:pPr>
            <a:r>
              <a:rPr lang="en-GB" sz="1400" dirty="0">
                <a:latin typeface="+mn-lt"/>
              </a:rPr>
              <a:t>Increases the amount of oxygen delivered to and carbon dioxide removed from the body.</a:t>
            </a:r>
          </a:p>
        </p:txBody>
      </p:sp>
      <p:sp>
        <p:nvSpPr>
          <p:cNvPr id="15" name="Rectangle 14"/>
          <p:cNvSpPr/>
          <p:nvPr/>
        </p:nvSpPr>
        <p:spPr>
          <a:xfrm>
            <a:off x="5778500" y="4048125"/>
            <a:ext cx="2571750" cy="1384300"/>
          </a:xfrm>
          <a:prstGeom prst="rect">
            <a:avLst/>
          </a:prstGeom>
        </p:spPr>
        <p:txBody>
          <a:bodyPr>
            <a:spAutoFit/>
          </a:bodyPr>
          <a:lstStyle/>
          <a:p>
            <a:pPr algn="r">
              <a:spcAft>
                <a:spcPts val="600"/>
              </a:spcAft>
              <a:defRPr/>
            </a:pPr>
            <a:r>
              <a:rPr lang="en-GB" sz="1400" dirty="0">
                <a:latin typeface="+mn-lt"/>
              </a:rPr>
              <a:t>When you exercise your body increases the circulation of blood – this means that nutrients are delivered and waste taken away faster which improves parts of the body like skin.</a:t>
            </a:r>
          </a:p>
        </p:txBody>
      </p:sp>
      <p:sp>
        <p:nvSpPr>
          <p:cNvPr id="16" name="Rectangle 15"/>
          <p:cNvSpPr/>
          <p:nvPr/>
        </p:nvSpPr>
        <p:spPr>
          <a:xfrm>
            <a:off x="6024563" y="3629025"/>
            <a:ext cx="2325687"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muscles</a:t>
            </a:r>
            <a:r>
              <a:rPr lang="en-GB" sz="1400" dirty="0">
                <a:latin typeface="+mn-lt"/>
              </a:rPr>
              <a:t>.</a:t>
            </a:r>
          </a:p>
        </p:txBody>
      </p:sp>
      <p:sp>
        <p:nvSpPr>
          <p:cNvPr id="17" name="Rectangle 16"/>
          <p:cNvSpPr/>
          <p:nvPr/>
        </p:nvSpPr>
        <p:spPr>
          <a:xfrm>
            <a:off x="5611813" y="5543550"/>
            <a:ext cx="2738437" cy="523875"/>
          </a:xfrm>
          <a:prstGeom prst="rect">
            <a:avLst/>
          </a:prstGeom>
        </p:spPr>
        <p:txBody>
          <a:bodyPr>
            <a:spAutoFit/>
          </a:bodyPr>
          <a:lstStyle/>
          <a:p>
            <a:pPr algn="r">
              <a:spcAft>
                <a:spcPts val="600"/>
              </a:spcAft>
              <a:defRPr/>
            </a:pPr>
            <a:r>
              <a:rPr lang="en-GB" sz="1400" dirty="0">
                <a:latin typeface="+mn-lt"/>
              </a:rPr>
              <a:t>Increases the volume of blood and red blood cells. </a:t>
            </a:r>
          </a:p>
        </p:txBody>
      </p:sp>
      <p:sp>
        <p:nvSpPr>
          <p:cNvPr id="18" name="Rectangle 17"/>
          <p:cNvSpPr/>
          <p:nvPr/>
        </p:nvSpPr>
        <p:spPr>
          <a:xfrm>
            <a:off x="746125" y="5343525"/>
            <a:ext cx="2449513" cy="739775"/>
          </a:xfrm>
          <a:prstGeom prst="rect">
            <a:avLst/>
          </a:prstGeom>
        </p:spPr>
        <p:txBody>
          <a:bodyPr>
            <a:spAutoFit/>
          </a:bodyPr>
          <a:lstStyle/>
          <a:p>
            <a:pPr>
              <a:spcAft>
                <a:spcPts val="600"/>
              </a:spcAft>
              <a:defRPr/>
            </a:pPr>
            <a:r>
              <a:rPr lang="en-GB" sz="1400" dirty="0">
                <a:latin typeface="+mj-lt"/>
              </a:rPr>
              <a:t>Bones</a:t>
            </a:r>
            <a:r>
              <a:rPr lang="en-GB" sz="1400" dirty="0">
                <a:latin typeface="+mn-lt"/>
              </a:rPr>
              <a:t> increase in width and density (The denser the bone, the stronger it is).</a:t>
            </a:r>
          </a:p>
        </p:txBody>
      </p:sp>
      <p:sp>
        <p:nvSpPr>
          <p:cNvPr id="19" name="Rectangle 18"/>
          <p:cNvSpPr/>
          <p:nvPr/>
        </p:nvSpPr>
        <p:spPr>
          <a:xfrm>
            <a:off x="6088063" y="2994025"/>
            <a:ext cx="2262187" cy="5238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diaphragm</a:t>
            </a:r>
            <a:r>
              <a:rPr lang="en-GB" sz="1400" dirty="0">
                <a:latin typeface="+mn-lt"/>
              </a:rPr>
              <a:t> and </a:t>
            </a:r>
            <a:r>
              <a:rPr lang="en-GB" sz="1400" dirty="0">
                <a:latin typeface="+mj-lt"/>
              </a:rPr>
              <a:t>intercostal muscles</a:t>
            </a:r>
            <a:r>
              <a:rPr lang="en-GB" sz="1400" dirty="0">
                <a:latin typeface="+mn-lt"/>
              </a:rPr>
              <a:t>.</a:t>
            </a:r>
          </a:p>
        </p:txBody>
      </p:sp>
      <p:pic>
        <p:nvPicPr>
          <p:cNvPr id="225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1741488"/>
            <a:ext cx="270192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a:xfrm flipV="1">
            <a:off x="3084513" y="5159375"/>
            <a:ext cx="1390650" cy="4349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924550" y="2139950"/>
            <a:ext cx="889000" cy="12223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8350" y="2482850"/>
            <a:ext cx="2960688" cy="1169988"/>
          </a:xfrm>
          <a:prstGeom prst="rect">
            <a:avLst/>
          </a:prstGeom>
        </p:spPr>
        <p:txBody>
          <a:bodyPr>
            <a:spAutoFit/>
          </a:bodyPr>
          <a:lstStyle/>
          <a:p>
            <a:pPr>
              <a:spcAft>
                <a:spcPts val="600"/>
              </a:spcAft>
              <a:defRPr/>
            </a:pPr>
            <a:r>
              <a:rPr lang="en-GB" sz="1400" dirty="0">
                <a:latin typeface="+mn-lt"/>
              </a:rPr>
              <a:t>Stimulates and releases </a:t>
            </a:r>
            <a:r>
              <a:rPr lang="en-GB" sz="1400" dirty="0">
                <a:latin typeface="+mj-lt"/>
              </a:rPr>
              <a:t>brain</a:t>
            </a:r>
            <a:r>
              <a:rPr lang="en-GB" sz="1400" dirty="0">
                <a:latin typeface="+mn-lt"/>
              </a:rPr>
              <a:t> chemicals – for example endorphins leave you feeling happier and serotonin helps keep your mood calm and leaves you feeling relaxed.</a:t>
            </a:r>
          </a:p>
        </p:txBody>
      </p:sp>
      <p:sp>
        <p:nvSpPr>
          <p:cNvPr id="27" name="Rectangle 26"/>
          <p:cNvSpPr/>
          <p:nvPr/>
        </p:nvSpPr>
        <p:spPr>
          <a:xfrm>
            <a:off x="5099050" y="2576513"/>
            <a:ext cx="3251200"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heart</a:t>
            </a:r>
            <a:r>
              <a:rPr lang="en-GB" sz="1400" dirty="0">
                <a:latin typeface="+mn-lt"/>
              </a:rPr>
              <a:t> muscle.</a:t>
            </a:r>
          </a:p>
        </p:txBody>
      </p:sp>
      <p:sp>
        <p:nvSpPr>
          <p:cNvPr id="28" name="Rectangle 27"/>
          <p:cNvSpPr/>
          <p:nvPr/>
        </p:nvSpPr>
        <p:spPr>
          <a:xfrm>
            <a:off x="768350" y="3683000"/>
            <a:ext cx="3101975" cy="522288"/>
          </a:xfrm>
          <a:prstGeom prst="rect">
            <a:avLst/>
          </a:prstGeom>
        </p:spPr>
        <p:txBody>
          <a:bodyPr>
            <a:spAutoFit/>
          </a:bodyPr>
          <a:lstStyle/>
          <a:p>
            <a:pPr>
              <a:spcAft>
                <a:spcPts val="600"/>
              </a:spcAft>
              <a:defRPr/>
            </a:pPr>
            <a:r>
              <a:rPr lang="en-GB" sz="1400" dirty="0">
                <a:latin typeface="+mn-lt"/>
              </a:rPr>
              <a:t>Increases the number of air sacs (alveoli).</a:t>
            </a:r>
          </a:p>
        </p:txBody>
      </p:sp>
      <p:cxnSp>
        <p:nvCxnSpPr>
          <p:cNvPr id="32" name="Straight Arrow Connector 31"/>
          <p:cNvCxnSpPr/>
          <p:nvPr/>
        </p:nvCxnSpPr>
        <p:spPr>
          <a:xfrm flipV="1">
            <a:off x="4733925" y="2698750"/>
            <a:ext cx="1550988" cy="1381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84913" y="1725613"/>
            <a:ext cx="2065337" cy="739775"/>
          </a:xfrm>
          <a:prstGeom prst="rect">
            <a:avLst/>
          </a:prstGeom>
        </p:spPr>
        <p:txBody>
          <a:bodyPr>
            <a:spAutoFit/>
          </a:bodyPr>
          <a:lstStyle/>
          <a:p>
            <a:pPr algn="r">
              <a:spcAft>
                <a:spcPts val="600"/>
              </a:spcAft>
              <a:defRPr/>
            </a:pPr>
            <a:r>
              <a:rPr lang="en-GB" sz="1400" dirty="0">
                <a:latin typeface="+mn-lt"/>
              </a:rPr>
              <a:t>Increases the number of </a:t>
            </a:r>
            <a:r>
              <a:rPr lang="en-GB" sz="1400" dirty="0">
                <a:latin typeface="+mj-lt"/>
              </a:rPr>
              <a:t>capillaries</a:t>
            </a:r>
            <a:r>
              <a:rPr lang="en-GB" sz="1400" dirty="0">
                <a:latin typeface="+mn-lt"/>
              </a:rPr>
              <a:t> in the </a:t>
            </a:r>
            <a:r>
              <a:rPr lang="en-GB" sz="1400" dirty="0">
                <a:latin typeface="+mj-lt"/>
              </a:rPr>
              <a:t>muscles</a:t>
            </a:r>
            <a:r>
              <a:rPr lang="en-GB" sz="1400" dirty="0">
                <a:latin typeface="+mn-lt"/>
              </a:rPr>
              <a:t>.</a:t>
            </a:r>
          </a:p>
        </p:txBody>
      </p:sp>
      <p:sp>
        <p:nvSpPr>
          <p:cNvPr id="30" name="Rectangle 29"/>
          <p:cNvSpPr/>
          <p:nvPr/>
        </p:nvSpPr>
        <p:spPr>
          <a:xfrm>
            <a:off x="768350" y="5005388"/>
            <a:ext cx="3251200" cy="307975"/>
          </a:xfrm>
          <a:prstGeom prst="rect">
            <a:avLst/>
          </a:prstGeom>
        </p:spPr>
        <p:txBody>
          <a:bodyPr>
            <a:spAutoFit/>
          </a:bodyPr>
          <a:lstStyle/>
          <a:p>
            <a:pPr>
              <a:spcAft>
                <a:spcPts val="600"/>
              </a:spcAft>
              <a:defRPr/>
            </a:pPr>
            <a:r>
              <a:rPr lang="en-GB" sz="1400" dirty="0">
                <a:latin typeface="+mj-lt"/>
              </a:rPr>
              <a:t>Joints</a:t>
            </a:r>
            <a:r>
              <a:rPr lang="en-GB" sz="1400" dirty="0">
                <a:latin typeface="+mn-lt"/>
              </a:rPr>
              <a:t> are more stable.</a:t>
            </a:r>
          </a:p>
        </p:txBody>
      </p:sp>
      <p:cxnSp>
        <p:nvCxnSpPr>
          <p:cNvPr id="36" name="Straight Arrow Connector 35"/>
          <p:cNvCxnSpPr/>
          <p:nvPr/>
        </p:nvCxnSpPr>
        <p:spPr>
          <a:xfrm>
            <a:off x="4733925" y="3128963"/>
            <a:ext cx="1482725" cy="2159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26025" y="2947988"/>
            <a:ext cx="1190625" cy="3937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70513" y="3497263"/>
            <a:ext cx="1228725" cy="265112"/>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11813" y="4070350"/>
            <a:ext cx="244475" cy="552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54588" y="5005388"/>
            <a:ext cx="671512" cy="7778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649538" y="4878388"/>
            <a:ext cx="1778000" cy="242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298825" y="3090863"/>
            <a:ext cx="1087438" cy="14922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79775" y="2947988"/>
            <a:ext cx="1147763" cy="9747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562350" y="1931988"/>
            <a:ext cx="987425" cy="10160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719388" y="1952625"/>
            <a:ext cx="1830387" cy="2603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5190</TotalTime>
  <Words>969</Words>
  <Application>Microsoft Office PowerPoint</Application>
  <PresentationFormat>On-screen Show (4:3)</PresentationFormat>
  <Paragraphs>91</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Twinkl</vt:lpstr>
      <vt:lpstr>Sassoon Infant Rg</vt:lpstr>
      <vt:lpstr>Sassoon Infant Md</vt:lpstr>
      <vt:lpstr>Arial</vt:lpstr>
      <vt:lpstr>BPreplay</vt:lpstr>
      <vt:lpstr>Office Theme</vt:lpstr>
      <vt:lpstr>PowerPoint Presentation</vt:lpstr>
      <vt:lpstr>PowerPoint Presentation</vt:lpstr>
      <vt:lpstr>Healthy Lifestyle</vt:lpstr>
      <vt:lpstr>How to Have a Healthy Lifestyle</vt:lpstr>
      <vt:lpstr>What is a Healthy Diet?</vt:lpstr>
      <vt:lpstr>How to Have a Healthy Lifestyle</vt:lpstr>
      <vt:lpstr>How to Have a Healthy Lifestyle</vt:lpstr>
      <vt:lpstr>What Counts as Exercise?</vt:lpstr>
      <vt:lpstr>What Is the Impact of Regular Exercise?</vt:lpstr>
      <vt:lpstr>The Impact of Diet and  Exercise: Research </vt:lpstr>
      <vt:lpstr>The Impact of Diet and  Exercise: Activity </vt:lpstr>
      <vt:lpstr>Compare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Rebecca Adams</cp:lastModifiedBy>
  <cp:revision>412</cp:revision>
  <dcterms:created xsi:type="dcterms:W3CDTF">2014-10-01T16:09:27Z</dcterms:created>
  <dcterms:modified xsi:type="dcterms:W3CDTF">2020-06-12T18:12:26Z</dcterms:modified>
</cp:coreProperties>
</file>