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6"/>
  </p:notesMasterIdLst>
  <p:handoutMasterIdLst>
    <p:handoutMasterId r:id="rId17"/>
  </p:handoutMasterIdLst>
  <p:sldIdLst>
    <p:sldId id="258" r:id="rId2"/>
    <p:sldId id="263" r:id="rId3"/>
    <p:sldId id="494" r:id="rId4"/>
    <p:sldId id="495" r:id="rId5"/>
    <p:sldId id="497" r:id="rId6"/>
    <p:sldId id="498" r:id="rId7"/>
    <p:sldId id="499" r:id="rId8"/>
    <p:sldId id="500" r:id="rId9"/>
    <p:sldId id="501" r:id="rId10"/>
    <p:sldId id="502" r:id="rId11"/>
    <p:sldId id="503" r:id="rId12"/>
    <p:sldId id="504" r:id="rId13"/>
    <p:sldId id="505" r:id="rId14"/>
    <p:sldId id="350" r:id="rId15"/>
  </p:sldIdLst>
  <p:sldSz cx="9144000" cy="6858000" type="screen4x3"/>
  <p:notesSz cx="6858000" cy="9144000"/>
  <p:embeddedFontLst>
    <p:embeddedFont>
      <p:font typeface="Calibri" panose="020F0502020204030204" pitchFamily="34" charset="0"/>
      <p:regular r:id="rId18"/>
      <p:bold r:id="rId19"/>
      <p:italic r:id="rId20"/>
      <p:boldItalic r:id="rId21"/>
    </p:embeddedFont>
    <p:embeddedFont>
      <p:font typeface="Sassoon Infant Md" panose="02000603050000020003" charset="0"/>
      <p:regular r:id="rId22"/>
    </p:embeddedFont>
    <p:embeddedFont>
      <p:font typeface="BPreplay" panose="02000503000000020004" charset="0"/>
      <p:regular r:id="rId23"/>
      <p:bold r:id="rId24"/>
      <p:italic r:id="rId25"/>
      <p:boldItalic r:id="rId26"/>
    </p:embeddedFont>
    <p:embeddedFont>
      <p:font typeface="Twinkl" panose="020B0604020202020204" charset="0"/>
      <p:regular r:id="rId27"/>
      <p:bold r:id="rId28"/>
    </p:embeddedFont>
    <p:embeddedFont>
      <p:font typeface="Sassoon Infant Rg" panose="02000503030000020003" charset="0"/>
      <p:regular r:id="rId29"/>
      <p:bold r:id="rId30"/>
    </p:embeddedFont>
  </p:embeddedFontLst>
  <p:defaultTextStyle>
    <a:defPPr>
      <a:defRPr lang="en-US"/>
    </a:defPPr>
    <a:lvl1pPr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1pPr>
    <a:lvl2pPr marL="4572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2pPr>
    <a:lvl3pPr marL="9144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3pPr>
    <a:lvl4pPr marL="13716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4pPr>
    <a:lvl5pPr marL="18288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5pPr>
    <a:lvl6pPr marL="2286000" algn="l" defTabSz="914400" rtl="0" eaLnBrk="1" latinLnBrk="0" hangingPunct="1">
      <a:defRPr kern="1200">
        <a:solidFill>
          <a:schemeClr val="tx1"/>
        </a:solidFill>
        <a:latin typeface="Sassoon Infant Rg" panose="02000503030000020003" pitchFamily="50" charset="0"/>
        <a:ea typeface="+mn-ea"/>
        <a:cs typeface="+mn-cs"/>
      </a:defRPr>
    </a:lvl6pPr>
    <a:lvl7pPr marL="2743200" algn="l" defTabSz="914400" rtl="0" eaLnBrk="1" latinLnBrk="0" hangingPunct="1">
      <a:defRPr kern="1200">
        <a:solidFill>
          <a:schemeClr val="tx1"/>
        </a:solidFill>
        <a:latin typeface="Sassoon Infant Rg" panose="02000503030000020003" pitchFamily="50" charset="0"/>
        <a:ea typeface="+mn-ea"/>
        <a:cs typeface="+mn-cs"/>
      </a:defRPr>
    </a:lvl7pPr>
    <a:lvl8pPr marL="3200400" algn="l" defTabSz="914400" rtl="0" eaLnBrk="1" latinLnBrk="0" hangingPunct="1">
      <a:defRPr kern="1200">
        <a:solidFill>
          <a:schemeClr val="tx1"/>
        </a:solidFill>
        <a:latin typeface="Sassoon Infant Rg" panose="02000503030000020003" pitchFamily="50" charset="0"/>
        <a:ea typeface="+mn-ea"/>
        <a:cs typeface="+mn-cs"/>
      </a:defRPr>
    </a:lvl8pPr>
    <a:lvl9pPr marL="3657600" algn="l" defTabSz="914400" rtl="0" eaLnBrk="1" latinLnBrk="0" hangingPunct="1">
      <a:defRPr kern="1200">
        <a:solidFill>
          <a:schemeClr val="tx1"/>
        </a:solidFill>
        <a:latin typeface="Sassoon Infant Rg" panose="02000503030000020003" pitchFamily="50" charset="0"/>
        <a:ea typeface="+mn-ea"/>
        <a:cs typeface="+mn-cs"/>
      </a:defRPr>
    </a:lvl9pPr>
  </p:defaultTextStyle>
  <p:extLst>
    <p:ext uri="{EFAFB233-063F-42B5-8137-9DF3F51BA10A}">
      <p15:sldGuideLst xmlns:p15="http://schemas.microsoft.com/office/powerpoint/2012/main">
        <p15:guide id="1" orient="horz" pos="2183">
          <p15:clr>
            <a:srgbClr val="A4A3A4"/>
          </p15:clr>
        </p15:guide>
        <p15:guide id="2" pos="2880">
          <p15:clr>
            <a:srgbClr val="A4A3A4"/>
          </p15:clr>
        </p15:guide>
        <p15:guide id="3" pos="5307">
          <p15:clr>
            <a:srgbClr val="A4A3A4"/>
          </p15:clr>
        </p15:guide>
        <p15:guide id="4" orient="horz" pos="3997">
          <p15:clr>
            <a:srgbClr val="A4A3A4"/>
          </p15:clr>
        </p15:guide>
        <p15:guide id="5" pos="521">
          <p15:clr>
            <a:srgbClr val="A4A3A4"/>
          </p15:clr>
        </p15:guide>
        <p15:guide id="6" orient="horz" pos="1502">
          <p15:clr>
            <a:srgbClr val="A4A3A4"/>
          </p15:clr>
        </p15:guide>
        <p15:guide id="7" orient="horz" pos="459">
          <p15:clr>
            <a:srgbClr val="A4A3A4"/>
          </p15:clr>
        </p15:guide>
        <p15:guide id="8" orient="horz" pos="3884">
          <p15:clr>
            <a:srgbClr val="A4A3A4"/>
          </p15:clr>
        </p15:guide>
        <p15:guide id="9" pos="521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44B"/>
    <a:srgbClr val="F8A9A9"/>
    <a:srgbClr val="6588D3"/>
    <a:srgbClr val="FFFFFF"/>
    <a:srgbClr val="D04847"/>
    <a:srgbClr val="FAEDED"/>
    <a:srgbClr val="FFD550"/>
    <a:srgbClr val="DE7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9" autoAdjust="0"/>
    <p:restoredTop sz="94660"/>
  </p:normalViewPr>
  <p:slideViewPr>
    <p:cSldViewPr snapToGrid="0" showGuides="1">
      <p:cViewPr varScale="1">
        <p:scale>
          <a:sx n="69" d="100"/>
          <a:sy n="69" d="100"/>
        </p:scale>
        <p:origin x="1482" y="72"/>
      </p:cViewPr>
      <p:guideLst>
        <p:guide orient="horz" pos="2183"/>
        <p:guide pos="2880"/>
        <p:guide pos="5307"/>
        <p:guide orient="horz" pos="3997"/>
        <p:guide pos="521"/>
        <p:guide orient="horz" pos="1502"/>
        <p:guide orient="horz" pos="459"/>
        <p:guide orient="horz" pos="3884"/>
        <p:guide pos="5216"/>
      </p:guideLst>
    </p:cSldViewPr>
  </p:slideViewPr>
  <p:notesTextViewPr>
    <p:cViewPr>
      <p:scale>
        <a:sx n="1" d="1"/>
        <a:sy n="1" d="1"/>
      </p:scale>
      <p:origin x="0" y="0"/>
    </p:cViewPr>
  </p:notesTextViewPr>
  <p:notesViewPr>
    <p:cSldViewPr snapToGrid="0" showGuides="1">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BC0CA67-562B-4E56-AE1B-6ABA80A6731D}" type="datetimeFigureOut">
              <a:rPr lang="en-GB"/>
              <a:pPr>
                <a:defRPr/>
              </a:pPr>
              <a:t>05/06/2020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3DBF7221-0470-4267-B82F-8D8519F00B33}" type="slidenum">
              <a:rPr lang="en-GB"/>
              <a:pPr>
                <a:defRPr/>
              </a:pPr>
              <a:t>‹#›</a:t>
            </a:fld>
            <a:endParaRPr lang="en-GB"/>
          </a:p>
        </p:txBody>
      </p:sp>
    </p:spTree>
    <p:extLst>
      <p:ext uri="{BB962C8B-B14F-4D97-AF65-F5344CB8AC3E}">
        <p14:creationId xmlns:p14="http://schemas.microsoft.com/office/powerpoint/2010/main" val="1681825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1E49B994-AE4B-4B7F-97CD-4D70B1BBF2B5}" type="datetimeFigureOut">
              <a:rPr lang="en-GB"/>
              <a:pPr>
                <a:defRPr/>
              </a:pPr>
              <a:t>05/06/2020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ED0B9E87-3F00-439E-9F24-2E074872C27B}" type="slidenum">
              <a:rPr lang="en-GB"/>
              <a:pPr>
                <a:defRPr/>
              </a:pPr>
              <a:t>‹#›</a:t>
            </a:fld>
            <a:endParaRPr lang="en-GB"/>
          </a:p>
        </p:txBody>
      </p:sp>
    </p:spTree>
    <p:extLst>
      <p:ext uri="{BB962C8B-B14F-4D97-AF65-F5344CB8AC3E}">
        <p14:creationId xmlns:p14="http://schemas.microsoft.com/office/powerpoint/2010/main" val="19499230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F963FBDA-A558-4839-906C-18A010C73EFD}" type="slidenum">
              <a:rPr lang="en-GB" altLang="en-US" smtClean="0">
                <a:latin typeface="Calibri" panose="020F0502020204030204" pitchFamily="34" charset="0"/>
              </a:rPr>
              <a:pPr fontAlgn="base">
                <a:spcBef>
                  <a:spcPct val="0"/>
                </a:spcBef>
                <a:spcAft>
                  <a:spcPct val="0"/>
                </a:spcAft>
              </a:pPr>
              <a:t>3</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2338906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0EE3C9D3-B4F1-4C26-B7EB-803E02F4DA18}" type="slidenum">
              <a:rPr lang="en-GB" altLang="en-US" smtClean="0">
                <a:latin typeface="Calibri" panose="020F0502020204030204" pitchFamily="34" charset="0"/>
              </a:rPr>
              <a:pPr fontAlgn="base">
                <a:spcBef>
                  <a:spcPct val="0"/>
                </a:spcBef>
                <a:spcAft>
                  <a:spcPct val="0"/>
                </a:spcAft>
              </a:pPr>
              <a:t>12</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1648230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AC9AD1C0-49D6-472C-9A0F-9E6E4B3C897B}" type="slidenum">
              <a:rPr lang="en-GB" altLang="en-US" smtClean="0">
                <a:latin typeface="Calibri" panose="020F0502020204030204" pitchFamily="34" charset="0"/>
              </a:rPr>
              <a:pPr fontAlgn="base">
                <a:spcBef>
                  <a:spcPct val="0"/>
                </a:spcBef>
                <a:spcAft>
                  <a:spcPct val="0"/>
                </a:spcAft>
              </a:pPr>
              <a:t>4</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1457477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511BC33D-4E6E-49F7-9B2C-B0A5E3A82C93}" type="slidenum">
              <a:rPr lang="en-GB" altLang="en-US" smtClean="0">
                <a:latin typeface="Calibri" panose="020F0502020204030204" pitchFamily="34" charset="0"/>
              </a:rPr>
              <a:pPr fontAlgn="base">
                <a:spcBef>
                  <a:spcPct val="0"/>
                </a:spcBef>
                <a:spcAft>
                  <a:spcPct val="0"/>
                </a:spcAft>
              </a:pPr>
              <a:t>5</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4162332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CE67F59E-102C-44D6-92EF-82A70BDBB755}" type="slidenum">
              <a:rPr lang="en-GB" altLang="en-US" smtClean="0">
                <a:latin typeface="Calibri" panose="020F0502020204030204" pitchFamily="34" charset="0"/>
              </a:rPr>
              <a:pPr fontAlgn="base">
                <a:spcBef>
                  <a:spcPct val="0"/>
                </a:spcBef>
                <a:spcAft>
                  <a:spcPct val="0"/>
                </a:spcAft>
              </a:pPr>
              <a:t>6</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226430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201BA42C-F01D-4869-B965-C4D8BB3CB4BF}" type="slidenum">
              <a:rPr lang="en-GB" altLang="en-US" smtClean="0">
                <a:latin typeface="Calibri" panose="020F0502020204030204" pitchFamily="34" charset="0"/>
              </a:rPr>
              <a:pPr fontAlgn="base">
                <a:spcBef>
                  <a:spcPct val="0"/>
                </a:spcBef>
                <a:spcAft>
                  <a:spcPct val="0"/>
                </a:spcAft>
              </a:pPr>
              <a:t>7</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7321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0333E195-4FF9-437C-9D3B-D0F5F6E65713}" type="slidenum">
              <a:rPr lang="en-GB" altLang="en-US" smtClean="0">
                <a:latin typeface="Calibri" panose="020F0502020204030204" pitchFamily="34" charset="0"/>
              </a:rPr>
              <a:pPr fontAlgn="base">
                <a:spcBef>
                  <a:spcPct val="0"/>
                </a:spcBef>
                <a:spcAft>
                  <a:spcPct val="0"/>
                </a:spcAft>
              </a:pPr>
              <a:t>8</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3221179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AD355EDD-940D-43AA-98EF-5D6AA85051A0}" type="slidenum">
              <a:rPr lang="en-GB" altLang="en-US" smtClean="0">
                <a:latin typeface="Calibri" panose="020F0502020204030204" pitchFamily="34" charset="0"/>
              </a:rPr>
              <a:pPr fontAlgn="base">
                <a:spcBef>
                  <a:spcPct val="0"/>
                </a:spcBef>
                <a:spcAft>
                  <a:spcPct val="0"/>
                </a:spcAft>
              </a:pPr>
              <a:t>9</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1216554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A33761DC-31DE-4B35-B429-A75EA75A30F8}" type="slidenum">
              <a:rPr lang="en-GB" altLang="en-US" smtClean="0">
                <a:latin typeface="Calibri" panose="020F0502020204030204" pitchFamily="34" charset="0"/>
              </a:rPr>
              <a:pPr fontAlgn="base">
                <a:spcBef>
                  <a:spcPct val="0"/>
                </a:spcBef>
                <a:spcAft>
                  <a:spcPct val="0"/>
                </a:spcAft>
              </a:pPr>
              <a:t>10</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3581943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09E5DEC8-4C91-4738-B3D0-A16A120D4035}" type="slidenum">
              <a:rPr lang="en-GB" altLang="en-US" smtClean="0">
                <a:latin typeface="Calibri" panose="020F0502020204030204" pitchFamily="34" charset="0"/>
              </a:rPr>
              <a:pPr fontAlgn="base">
                <a:spcBef>
                  <a:spcPct val="0"/>
                </a:spcBef>
                <a:spcAft>
                  <a:spcPct val="0"/>
                </a:spcAft>
              </a:pPr>
              <a:t>11</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21691705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ed Rectangle 3"/>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5"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66725" y="1122363"/>
            <a:ext cx="8201025" cy="2387600"/>
          </a:xfrm>
        </p:spPr>
        <p:txBody>
          <a:bodyPr>
            <a:normAutofit/>
          </a:bodyPr>
          <a:lstStyle>
            <a:lvl1pPr algn="ctr">
              <a:defRPr sz="4000">
                <a:latin typeface="Sassoon Infant Md" panose="02000603050000020003" pitchFamily="50" charset="0"/>
              </a:defRPr>
            </a:lvl1pPr>
          </a:lstStyle>
          <a:p>
            <a:r>
              <a:rPr lang="en-US" dirty="0"/>
              <a:t>Click to edit Master title style</a:t>
            </a:r>
          </a:p>
        </p:txBody>
      </p:sp>
      <p:sp>
        <p:nvSpPr>
          <p:cNvPr id="3" name="Subtitle 2"/>
          <p:cNvSpPr>
            <a:spLocks noGrp="1"/>
          </p:cNvSpPr>
          <p:nvPr>
            <p:ph type="subTitle" idx="1"/>
          </p:nvPr>
        </p:nvSpPr>
        <p:spPr>
          <a:xfrm>
            <a:off x="466725" y="3602038"/>
            <a:ext cx="8201025" cy="1655762"/>
          </a:xfrm>
        </p:spPr>
        <p:txBody>
          <a:bodyPr/>
          <a:lstStyle>
            <a:lvl1pPr marL="0" indent="0" algn="ctr">
              <a:buNone/>
              <a:defRPr sz="2400">
                <a:latin typeface="Sassoon Infant Rg" panose="02000503030000020003" pitchFamily="50" charset="0"/>
                <a:ea typeface="Sassoon Infant Rg"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536353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ounded Rectangle 3"/>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5"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198" y="485773"/>
            <a:ext cx="8220075" cy="1595581"/>
          </a:xfrm>
        </p:spPr>
        <p:txBody>
          <a:bodyPr>
            <a:normAutofit/>
          </a:bodyPr>
          <a:lstStyle>
            <a:lvl1pPr>
              <a:defRPr sz="4000"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457197" y="2153354"/>
            <a:ext cx="8220075" cy="4242683"/>
          </a:xfrm>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52931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pic>
        <p:nvPicPr>
          <p:cNvPr id="4"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3438" y="6700838"/>
            <a:ext cx="5842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6249" y="549275"/>
            <a:ext cx="8181975" cy="1325563"/>
          </a:xfrm>
          <a:noFill/>
          <a:ln>
            <a:noFill/>
          </a:ln>
        </p:spPr>
        <p:txBody>
          <a:bodyPr>
            <a:normAutofit/>
          </a:bodyPr>
          <a:lstStyle>
            <a:lvl1pPr>
              <a:defRPr sz="4000"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481012" y="2014537"/>
            <a:ext cx="8181975" cy="4351338"/>
          </a:xfrm>
          <a:noFill/>
          <a:ln>
            <a:noFill/>
          </a:ln>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26404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539750" y="2359034"/>
            <a:ext cx="8064500" cy="655294"/>
          </a:xfrm>
          <a:noFill/>
          <a:ln>
            <a:noFill/>
          </a:ln>
        </p:spPr>
        <p:txBody>
          <a:bodyPr>
            <a:noAutofit/>
          </a:bodyPr>
          <a:lstStyle>
            <a:lvl1pPr algn="ctr">
              <a:defRPr sz="6600" b="1">
                <a:solidFill>
                  <a:schemeClr val="bg1"/>
                </a:solidFill>
                <a:latin typeface="BPreplay" panose="02000503000000020004" pitchFamily="50" charset="0"/>
              </a:defRPr>
            </a:lvl1pPr>
          </a:lstStyle>
          <a:p>
            <a:r>
              <a:rPr lang="en-US" dirty="0"/>
              <a:t>Click to edit Master title style</a:t>
            </a:r>
            <a:endParaRPr lang="en-GB" dirty="0"/>
          </a:p>
        </p:txBody>
      </p:sp>
      <p:sp>
        <p:nvSpPr>
          <p:cNvPr id="11" name="Text Placeholder 10"/>
          <p:cNvSpPr>
            <a:spLocks noGrp="1"/>
          </p:cNvSpPr>
          <p:nvPr>
            <p:ph type="body" sz="quarter" idx="10"/>
          </p:nvPr>
        </p:nvSpPr>
        <p:spPr>
          <a:xfrm>
            <a:off x="1654969" y="3199950"/>
            <a:ext cx="5834062" cy="543989"/>
          </a:xfrm>
          <a:noFill/>
          <a:ln>
            <a:noFill/>
          </a:ln>
        </p:spPr>
        <p:txBody>
          <a:bodyPr anchor="ctr" anchorCtr="1">
            <a:noAutofit/>
          </a:bodyPr>
          <a:lstStyle>
            <a:lvl1pPr marL="0" indent="0" algn="ctr">
              <a:buNone/>
              <a:defRPr sz="2800">
                <a:solidFill>
                  <a:schemeClr val="bg1"/>
                </a:solidFill>
                <a:latin typeface="BPreplay" panose="02000503000000020004" pitchFamily="50" charset="0"/>
              </a:defRPr>
            </a:lvl1pPr>
          </a:lstStyle>
          <a:p>
            <a:pPr lvl="0"/>
            <a:r>
              <a:rPr lang="en-US" dirty="0"/>
              <a:t>Click to edit Master text styles</a:t>
            </a:r>
          </a:p>
        </p:txBody>
      </p:sp>
    </p:spTree>
    <p:extLst>
      <p:ext uri="{BB962C8B-B14F-4D97-AF65-F5344CB8AC3E}">
        <p14:creationId xmlns:p14="http://schemas.microsoft.com/office/powerpoint/2010/main" val="2910701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01083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3438" y="6700838"/>
            <a:ext cx="5842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63819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1" r:id="rId4"/>
    <p:sldLayoutId id="2147483852" r:id="rId5"/>
    <p:sldLayoutId id="2147483856" r:id="rId6"/>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000" kern="1200">
          <a:solidFill>
            <a:srgbClr val="1C1C1C"/>
          </a:solidFill>
          <a:latin typeface="Sassoon Infant Md" panose="02000603050000020003" pitchFamily="50" charset="0"/>
          <a:ea typeface="+mj-ea"/>
          <a:cs typeface="+mj-cs"/>
        </a:defRPr>
      </a:lvl1pPr>
      <a:lvl2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2pPr>
      <a:lvl3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3pPr>
      <a:lvl4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4pPr>
      <a:lvl5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5pPr>
      <a:lvl6pPr marL="457200" algn="l" rtl="0" fontAlgn="base">
        <a:lnSpc>
          <a:spcPct val="90000"/>
        </a:lnSpc>
        <a:spcBef>
          <a:spcPct val="0"/>
        </a:spcBef>
        <a:spcAft>
          <a:spcPct val="0"/>
        </a:spcAft>
        <a:defRPr sz="4000">
          <a:solidFill>
            <a:srgbClr val="1C1C1C"/>
          </a:solidFill>
          <a:latin typeface="Sassoon Infant Md" panose="02000603050000020003" pitchFamily="50" charset="0"/>
        </a:defRPr>
      </a:lvl6pPr>
      <a:lvl7pPr marL="914400" algn="l" rtl="0" fontAlgn="base">
        <a:lnSpc>
          <a:spcPct val="90000"/>
        </a:lnSpc>
        <a:spcBef>
          <a:spcPct val="0"/>
        </a:spcBef>
        <a:spcAft>
          <a:spcPct val="0"/>
        </a:spcAft>
        <a:defRPr sz="4000">
          <a:solidFill>
            <a:srgbClr val="1C1C1C"/>
          </a:solidFill>
          <a:latin typeface="Sassoon Infant Md" panose="02000603050000020003" pitchFamily="50" charset="0"/>
        </a:defRPr>
      </a:lvl7pPr>
      <a:lvl8pPr marL="1371600" algn="l" rtl="0" fontAlgn="base">
        <a:lnSpc>
          <a:spcPct val="90000"/>
        </a:lnSpc>
        <a:spcBef>
          <a:spcPct val="0"/>
        </a:spcBef>
        <a:spcAft>
          <a:spcPct val="0"/>
        </a:spcAft>
        <a:defRPr sz="4000">
          <a:solidFill>
            <a:srgbClr val="1C1C1C"/>
          </a:solidFill>
          <a:latin typeface="Sassoon Infant Md" panose="02000603050000020003" pitchFamily="50" charset="0"/>
        </a:defRPr>
      </a:lvl8pPr>
      <a:lvl9pPr marL="1828800" algn="l" rtl="0" fontAlgn="base">
        <a:lnSpc>
          <a:spcPct val="90000"/>
        </a:lnSpc>
        <a:spcBef>
          <a:spcPct val="0"/>
        </a:spcBef>
        <a:spcAft>
          <a:spcPct val="0"/>
        </a:spcAft>
        <a:defRPr sz="4000">
          <a:solidFill>
            <a:srgbClr val="1C1C1C"/>
          </a:solidFill>
          <a:latin typeface="Sassoon Infant Md" panose="02000603050000020003" pitchFamily="50"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jpe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7.pn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9" name="Title 5"/>
          <p:cNvSpPr>
            <a:spLocks noGrp="1"/>
          </p:cNvSpPr>
          <p:nvPr>
            <p:ph type="title"/>
          </p:nvPr>
        </p:nvSpPr>
        <p:spPr>
          <a:xfrm>
            <a:off x="484188" y="623888"/>
            <a:ext cx="8220075" cy="631825"/>
          </a:xfrm>
        </p:spPr>
        <p:txBody>
          <a:bodyPr>
            <a:normAutofit fontScale="90000"/>
          </a:bodyPr>
          <a:lstStyle/>
          <a:p>
            <a:pPr algn="ctr" eaLnBrk="1" hangingPunct="1">
              <a:defRPr/>
            </a:pPr>
            <a:r>
              <a:rPr lang="en-GB" dirty="0">
                <a:latin typeface="Twinkl" pitchFamily="2" charset="0"/>
              </a:rPr>
              <a:t>How Does It Work?</a:t>
            </a:r>
            <a:endParaRPr lang="en-GB" altLang="en-US" dirty="0">
              <a:latin typeface="Twinkl" pitchFamily="2" charset="0"/>
            </a:endParaRPr>
          </a:p>
        </p:txBody>
      </p:sp>
      <p:sp>
        <p:nvSpPr>
          <p:cNvPr id="26627" name="Rectangle 1"/>
          <p:cNvSpPr>
            <a:spLocks noChangeArrowheads="1"/>
          </p:cNvSpPr>
          <p:nvPr/>
        </p:nvSpPr>
        <p:spPr bwMode="auto">
          <a:xfrm>
            <a:off x="2503196" y="1179513"/>
            <a:ext cx="41312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latin typeface="Twinkl" pitchFamily="2" charset="0"/>
              </a:rPr>
              <a:t>How Is Waste Expelled from the Body?</a:t>
            </a:r>
          </a:p>
        </p:txBody>
      </p:sp>
      <p:sp>
        <p:nvSpPr>
          <p:cNvPr id="10" name="Rounded Rectangle 9"/>
          <p:cNvSpPr/>
          <p:nvPr/>
        </p:nvSpPr>
        <p:spPr>
          <a:xfrm>
            <a:off x="3814763" y="1651000"/>
            <a:ext cx="4687887" cy="4578350"/>
          </a:xfrm>
          <a:prstGeom prst="roundRect">
            <a:avLst>
              <a:gd name="adj" fmla="val 2464"/>
            </a:avLst>
          </a:prstGeom>
          <a:solidFill>
            <a:srgbClr val="F8A9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TextBox 14"/>
          <p:cNvSpPr txBox="1"/>
          <p:nvPr/>
        </p:nvSpPr>
        <p:spPr>
          <a:xfrm>
            <a:off x="4000500" y="1774825"/>
            <a:ext cx="4381500" cy="4370388"/>
          </a:xfrm>
          <a:prstGeom prst="rect">
            <a:avLst/>
          </a:prstGeom>
          <a:noFill/>
        </p:spPr>
        <p:txBody>
          <a:bodyPr>
            <a:spAutoFit/>
          </a:bodyPr>
          <a:lstStyle/>
          <a:p>
            <a:pPr>
              <a:spcAft>
                <a:spcPts val="1200"/>
              </a:spcAft>
              <a:defRPr/>
            </a:pPr>
            <a:r>
              <a:rPr lang="en-GB" sz="1400" dirty="0">
                <a:latin typeface="Twinkl" pitchFamily="2" charset="0"/>
              </a:rPr>
              <a:t>There are kidneys are responsible for getting rid of waste from blood in two ways.</a:t>
            </a:r>
          </a:p>
          <a:p>
            <a:pPr marL="342900" indent="-342900">
              <a:spcAft>
                <a:spcPts val="1200"/>
              </a:spcAft>
              <a:buFont typeface="+mj-lt"/>
              <a:buAutoNum type="arabicPeriod"/>
              <a:defRPr/>
            </a:pPr>
            <a:r>
              <a:rPr lang="en-GB" sz="1400" dirty="0">
                <a:latin typeface="Twinkl" pitchFamily="2" charset="0"/>
              </a:rPr>
              <a:t>Veins collect waste from cells. Most of the waste is released into the liver.  The liver then uses it to create bile. This goes into the duodenum to break down food into </a:t>
            </a:r>
            <a:r>
              <a:rPr lang="en-GB" sz="1400" dirty="0" err="1">
                <a:latin typeface="Twinkl" pitchFamily="2" charset="0"/>
              </a:rPr>
              <a:t>chyme</a:t>
            </a:r>
            <a:r>
              <a:rPr lang="en-GB" sz="1400" dirty="0">
                <a:latin typeface="Twinkl" pitchFamily="2" charset="0"/>
              </a:rPr>
              <a:t>. The waste that is not turned into bile is made water soluble (dissolves in water) and goes to your kidneys.</a:t>
            </a:r>
          </a:p>
          <a:p>
            <a:pPr marL="342900" indent="-342900">
              <a:spcAft>
                <a:spcPts val="1200"/>
              </a:spcAft>
              <a:buFont typeface="+mj-lt"/>
              <a:buAutoNum type="arabicPeriod"/>
              <a:defRPr/>
            </a:pPr>
            <a:r>
              <a:rPr lang="en-GB" sz="1400" dirty="0">
                <a:latin typeface="Twinkl" pitchFamily="2" charset="0"/>
              </a:rPr>
              <a:t>The kidneys perform a function called </a:t>
            </a:r>
            <a:r>
              <a:rPr lang="en-GB" sz="1400" b="1" dirty="0">
                <a:latin typeface="Twinkl" pitchFamily="2" charset="0"/>
              </a:rPr>
              <a:t>filtration. </a:t>
            </a:r>
            <a:r>
              <a:rPr lang="en-GB" sz="1400" dirty="0">
                <a:latin typeface="Twinkl" pitchFamily="2" charset="0"/>
              </a:rPr>
              <a:t>The renal vein delivers blood to the kidneys which it filters for waste. This is called </a:t>
            </a:r>
            <a:r>
              <a:rPr lang="en-GB" sz="1400" dirty="0" err="1">
                <a:latin typeface="Twinkl" pitchFamily="2" charset="0"/>
              </a:rPr>
              <a:t>ultrafiltrate</a:t>
            </a:r>
            <a:r>
              <a:rPr lang="en-GB" sz="1400" dirty="0">
                <a:latin typeface="Twinkl" pitchFamily="2" charset="0"/>
              </a:rPr>
              <a:t> and is turned into urine which is passed through to the bladder.</a:t>
            </a:r>
          </a:p>
          <a:p>
            <a:pPr>
              <a:spcAft>
                <a:spcPts val="1200"/>
              </a:spcAft>
              <a:defRPr/>
            </a:pPr>
            <a:r>
              <a:rPr lang="en-GB" sz="1400" dirty="0">
                <a:latin typeface="Twinkl" pitchFamily="2" charset="0"/>
              </a:rPr>
              <a:t>The bladder serves the same function as the rectum, in that it sends signals to the brain. It sends signals to indicate that urine needs to be expelled. </a:t>
            </a:r>
          </a:p>
          <a:p>
            <a:pPr>
              <a:spcAft>
                <a:spcPts val="1200"/>
              </a:spcAft>
              <a:defRPr/>
            </a:pPr>
            <a:r>
              <a:rPr lang="en-GB" sz="1400" dirty="0">
                <a:latin typeface="Twinkl" pitchFamily="2" charset="0"/>
              </a:rPr>
              <a:t>Urine is then released through the urethra.</a:t>
            </a:r>
          </a:p>
        </p:txBody>
      </p:sp>
      <p:sp>
        <p:nvSpPr>
          <p:cNvPr id="27" name="Rounded Rectangle 26"/>
          <p:cNvSpPr/>
          <p:nvPr/>
        </p:nvSpPr>
        <p:spPr>
          <a:xfrm>
            <a:off x="630238" y="1651000"/>
            <a:ext cx="3008312" cy="4578350"/>
          </a:xfrm>
          <a:prstGeom prst="roundRect">
            <a:avLst>
              <a:gd name="adj" fmla="val 4426"/>
            </a:avLst>
          </a:prstGeom>
          <a:solidFill>
            <a:srgbClr val="FFA4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26631" name="Group 17"/>
          <p:cNvGrpSpPr>
            <a:grpSpLocks/>
          </p:cNvGrpSpPr>
          <p:nvPr/>
        </p:nvGrpSpPr>
        <p:grpSpPr bwMode="auto">
          <a:xfrm>
            <a:off x="878713" y="2019300"/>
            <a:ext cx="2633138" cy="3652747"/>
            <a:chOff x="1012513" y="2019959"/>
            <a:chExt cx="2632509" cy="3651845"/>
          </a:xfrm>
        </p:grpSpPr>
        <p:pic>
          <p:nvPicPr>
            <p:cNvPr id="26632"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35573" y="2600324"/>
              <a:ext cx="2214252" cy="2599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Rectangle 8"/>
            <p:cNvSpPr>
              <a:spLocks noChangeArrowheads="1"/>
            </p:cNvSpPr>
            <p:nvPr/>
          </p:nvSpPr>
          <p:spPr bwMode="auto">
            <a:xfrm>
              <a:off x="1012513" y="2019959"/>
              <a:ext cx="859326" cy="36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dirty="0">
                  <a:solidFill>
                    <a:schemeClr val="tx1"/>
                  </a:solidFill>
                  <a:latin typeface="Twinkl" pitchFamily="2" charset="0"/>
                </a:rPr>
                <a:t>kidney</a:t>
              </a:r>
            </a:p>
          </p:txBody>
        </p:sp>
        <p:cxnSp>
          <p:nvCxnSpPr>
            <p:cNvPr id="11" name="Straight Arrow Connector 10"/>
            <p:cNvCxnSpPr/>
            <p:nvPr/>
          </p:nvCxnSpPr>
          <p:spPr>
            <a:xfrm flipH="1" flipV="1">
              <a:off x="1441797" y="2389756"/>
              <a:ext cx="339644" cy="782444"/>
            </a:xfrm>
            <a:prstGeom prst="straightConnector1">
              <a:avLst/>
            </a:prstGeom>
            <a:ln w="3810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635" name="Rectangle 11"/>
            <p:cNvSpPr>
              <a:spLocks noChangeArrowheads="1"/>
            </p:cNvSpPr>
            <p:nvPr/>
          </p:nvSpPr>
          <p:spPr bwMode="auto">
            <a:xfrm>
              <a:off x="2694347" y="5302563"/>
              <a:ext cx="950675" cy="36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latin typeface="Twinkl" pitchFamily="2" charset="0"/>
                </a:rPr>
                <a:t>urethra</a:t>
              </a:r>
            </a:p>
          </p:txBody>
        </p:sp>
        <p:cxnSp>
          <p:nvCxnSpPr>
            <p:cNvPr id="13" name="Straight Arrow Connector 12"/>
            <p:cNvCxnSpPr/>
            <p:nvPr/>
          </p:nvCxnSpPr>
          <p:spPr>
            <a:xfrm flipH="1" flipV="1">
              <a:off x="2243294" y="4745024"/>
              <a:ext cx="815780" cy="557074"/>
            </a:xfrm>
            <a:prstGeom prst="straightConnector1">
              <a:avLst/>
            </a:prstGeom>
            <a:ln w="3810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637" name="Rectangle 15"/>
            <p:cNvSpPr>
              <a:spLocks noChangeArrowheads="1"/>
            </p:cNvSpPr>
            <p:nvPr/>
          </p:nvSpPr>
          <p:spPr bwMode="auto">
            <a:xfrm>
              <a:off x="1021473" y="5302563"/>
              <a:ext cx="952277" cy="36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latin typeface="Twinkl" pitchFamily="2" charset="0"/>
                </a:rPr>
                <a:t>bladder</a:t>
              </a:r>
            </a:p>
          </p:txBody>
        </p:sp>
        <p:cxnSp>
          <p:nvCxnSpPr>
            <p:cNvPr id="17" name="Straight Arrow Connector 16"/>
            <p:cNvCxnSpPr/>
            <p:nvPr/>
          </p:nvCxnSpPr>
          <p:spPr>
            <a:xfrm flipV="1">
              <a:off x="1794138" y="4519655"/>
              <a:ext cx="360277" cy="782444"/>
            </a:xfrm>
            <a:prstGeom prst="straightConnector1">
              <a:avLst/>
            </a:prstGeom>
            <a:ln w="3810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639" name="Rectangle 18"/>
            <p:cNvSpPr>
              <a:spLocks noChangeArrowheads="1"/>
            </p:cNvSpPr>
            <p:nvPr/>
          </p:nvSpPr>
          <p:spPr bwMode="auto">
            <a:xfrm>
              <a:off x="2772076" y="2033143"/>
              <a:ext cx="795221" cy="36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latin typeface="Twinkl" pitchFamily="2" charset="0"/>
                </a:rPr>
                <a:t>ureter</a:t>
              </a:r>
            </a:p>
          </p:txBody>
        </p:sp>
        <p:cxnSp>
          <p:nvCxnSpPr>
            <p:cNvPr id="20" name="Straight Arrow Connector 19"/>
            <p:cNvCxnSpPr/>
            <p:nvPr/>
          </p:nvCxnSpPr>
          <p:spPr>
            <a:xfrm flipV="1">
              <a:off x="2535324" y="2426259"/>
              <a:ext cx="658655" cy="1147480"/>
            </a:xfrm>
            <a:prstGeom prst="straightConnector1">
              <a:avLst/>
            </a:prstGeom>
            <a:ln w="3810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2" name="Rounded Rectangle 31"/>
          <p:cNvSpPr/>
          <p:nvPr/>
        </p:nvSpPr>
        <p:spPr>
          <a:xfrm>
            <a:off x="4975225" y="1576388"/>
            <a:ext cx="3521075" cy="4605337"/>
          </a:xfrm>
          <a:prstGeom prst="roundRect">
            <a:avLst>
              <a:gd name="adj" fmla="val 2464"/>
            </a:avLst>
          </a:prstGeom>
          <a:solidFill>
            <a:srgbClr val="6588D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 name="Rounded Rectangle 19"/>
          <p:cNvSpPr/>
          <p:nvPr/>
        </p:nvSpPr>
        <p:spPr>
          <a:xfrm>
            <a:off x="635000" y="1576388"/>
            <a:ext cx="4138613" cy="4605337"/>
          </a:xfrm>
          <a:prstGeom prst="roundRect">
            <a:avLst>
              <a:gd name="adj" fmla="val 2464"/>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9" name="Title 5"/>
          <p:cNvSpPr>
            <a:spLocks noGrp="1"/>
          </p:cNvSpPr>
          <p:nvPr>
            <p:ph type="title"/>
          </p:nvPr>
        </p:nvSpPr>
        <p:spPr>
          <a:xfrm>
            <a:off x="458788" y="712788"/>
            <a:ext cx="8220075" cy="631825"/>
          </a:xfrm>
        </p:spPr>
        <p:txBody>
          <a:bodyPr>
            <a:normAutofit fontScale="90000"/>
          </a:bodyPr>
          <a:lstStyle/>
          <a:p>
            <a:pPr algn="ctr" eaLnBrk="1" hangingPunct="1">
              <a:defRPr/>
            </a:pPr>
            <a:r>
              <a:rPr lang="en-GB" dirty="0">
                <a:latin typeface="Twinkl" pitchFamily="2" charset="0"/>
              </a:rPr>
              <a:t>Explanation Diagram</a:t>
            </a:r>
            <a:endParaRPr lang="en-GB" altLang="en-US" dirty="0">
              <a:latin typeface="Twinkl" pitchFamily="2" charset="0"/>
            </a:endParaRPr>
          </a:p>
        </p:txBody>
      </p:sp>
      <p:sp>
        <p:nvSpPr>
          <p:cNvPr id="28677" name="Rectangle 4"/>
          <p:cNvSpPr>
            <a:spLocks noChangeArrowheads="1"/>
          </p:cNvSpPr>
          <p:nvPr/>
        </p:nvSpPr>
        <p:spPr bwMode="auto">
          <a:xfrm>
            <a:off x="729953" y="1691653"/>
            <a:ext cx="3933643"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spcBef>
                <a:spcPct val="0"/>
              </a:spcBef>
              <a:spcAft>
                <a:spcPts val="1200"/>
              </a:spcAft>
              <a:buFontTx/>
              <a:buNone/>
            </a:pPr>
            <a:r>
              <a:rPr lang="en-GB" altLang="en-US" dirty="0">
                <a:solidFill>
                  <a:schemeClr val="tx1"/>
                </a:solidFill>
                <a:latin typeface="Twinkl" pitchFamily="2" charset="0"/>
              </a:rPr>
              <a:t>In groups, you will create diagrams explaining how nutrients and water are transported around the body. </a:t>
            </a:r>
          </a:p>
          <a:p>
            <a:pPr>
              <a:lnSpc>
                <a:spcPct val="100000"/>
              </a:lnSpc>
              <a:spcBef>
                <a:spcPct val="0"/>
              </a:spcBef>
              <a:spcAft>
                <a:spcPts val="1200"/>
              </a:spcAft>
              <a:buFontTx/>
              <a:buNone/>
            </a:pPr>
            <a:r>
              <a:rPr lang="en-GB" altLang="en-US" dirty="0">
                <a:solidFill>
                  <a:schemeClr val="tx1"/>
                </a:solidFill>
                <a:latin typeface="Twinkl" pitchFamily="2" charset="0"/>
              </a:rPr>
              <a:t>Use the notes that you have written down to support you.</a:t>
            </a:r>
          </a:p>
          <a:p>
            <a:pPr>
              <a:lnSpc>
                <a:spcPct val="100000"/>
              </a:lnSpc>
              <a:spcBef>
                <a:spcPct val="0"/>
              </a:spcBef>
              <a:spcAft>
                <a:spcPts val="1200"/>
              </a:spcAft>
              <a:buFontTx/>
              <a:buNone/>
            </a:pPr>
            <a:r>
              <a:rPr lang="en-GB" altLang="en-US" dirty="0">
                <a:solidFill>
                  <a:schemeClr val="tx1"/>
                </a:solidFill>
                <a:latin typeface="Twinkl" pitchFamily="2" charset="0"/>
              </a:rPr>
              <a:t>You may ask an adult if you are unsure about any of the information or ask to see the appropriate information again.</a:t>
            </a:r>
          </a:p>
          <a:p>
            <a:pPr>
              <a:lnSpc>
                <a:spcPct val="100000"/>
              </a:lnSpc>
              <a:spcBef>
                <a:spcPct val="0"/>
              </a:spcBef>
              <a:spcAft>
                <a:spcPts val="1200"/>
              </a:spcAft>
              <a:buFontTx/>
              <a:buNone/>
            </a:pPr>
            <a:r>
              <a:rPr lang="en-GB" altLang="en-US" dirty="0">
                <a:solidFill>
                  <a:schemeClr val="tx1"/>
                </a:solidFill>
                <a:latin typeface="Twinkl" pitchFamily="2" charset="0"/>
              </a:rPr>
              <a:t>Make sure that your diagrams are clear and can be understood by others by making your handwriting neat and easy to read, and checking that your sentences make sense. </a:t>
            </a:r>
          </a:p>
        </p:txBody>
      </p:sp>
      <p:pic>
        <p:nvPicPr>
          <p:cNvPr id="28678" name="Group Work"/>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79" name="Group 23"/>
          <p:cNvGrpSpPr>
            <a:grpSpLocks/>
          </p:cNvGrpSpPr>
          <p:nvPr/>
        </p:nvGrpSpPr>
        <p:grpSpPr bwMode="auto">
          <a:xfrm>
            <a:off x="5259388" y="1878013"/>
            <a:ext cx="2840037" cy="4087812"/>
            <a:chOff x="5092699" y="1796554"/>
            <a:chExt cx="2840038" cy="4088308"/>
          </a:xfrm>
        </p:grpSpPr>
        <p:grpSp>
          <p:nvGrpSpPr>
            <p:cNvPr id="28688" name="Group 24"/>
            <p:cNvGrpSpPr>
              <a:grpSpLocks/>
            </p:cNvGrpSpPr>
            <p:nvPr/>
          </p:nvGrpSpPr>
          <p:grpSpPr bwMode="auto">
            <a:xfrm>
              <a:off x="5092699" y="1796554"/>
              <a:ext cx="2840038" cy="4088308"/>
              <a:chOff x="5092699" y="1796554"/>
              <a:chExt cx="2840038" cy="4088308"/>
            </a:xfrm>
          </p:grpSpPr>
          <p:pic>
            <p:nvPicPr>
              <p:cNvPr id="29" name="Picture 28"/>
              <p:cNvPicPr>
                <a:picLocks noChangeAspect="1"/>
              </p:cNvPicPr>
              <p:nvPr/>
            </p:nvPicPr>
            <p:blipFill rotWithShape="1">
              <a:blip r:embed="rId5">
                <a:lum bright="70000" contrast="-70000"/>
              </a:blip>
              <a:srcRect t="1" b="-1818"/>
              <a:stretch/>
            </p:blipFill>
            <p:spPr>
              <a:xfrm>
                <a:off x="5092699" y="1796554"/>
                <a:ext cx="2840038" cy="4088308"/>
              </a:xfrm>
              <a:prstGeom prst="rect">
                <a:avLst/>
              </a:prstGeom>
              <a:effectLst>
                <a:outerShdw blurRad="50800" dist="38100" dir="18900000" algn="bl" rotWithShape="0">
                  <a:prstClr val="black">
                    <a:alpha val="40000"/>
                  </a:prstClr>
                </a:outerShdw>
              </a:effectLst>
            </p:spPr>
          </p:pic>
          <p:sp>
            <p:nvSpPr>
              <p:cNvPr id="30" name="Rectangle 29"/>
              <p:cNvSpPr/>
              <p:nvPr/>
            </p:nvSpPr>
            <p:spPr>
              <a:xfrm>
                <a:off x="5114924" y="1893403"/>
                <a:ext cx="2743201" cy="3869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pic>
          <p:nvPicPr>
            <p:cNvPr id="28689" name="Picture 2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71304" y="3308718"/>
              <a:ext cx="1847852" cy="2169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0" name="Picture 2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92358" y="2136203"/>
              <a:ext cx="1033816" cy="1247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1" name="Picture 2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583606" y="2008066"/>
              <a:ext cx="894452" cy="834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680" name="Group 13"/>
          <p:cNvGrpSpPr>
            <a:grpSpLocks/>
          </p:cNvGrpSpPr>
          <p:nvPr/>
        </p:nvGrpSpPr>
        <p:grpSpPr bwMode="auto">
          <a:xfrm rot="-178394">
            <a:off x="5154613" y="1889125"/>
            <a:ext cx="2840037" cy="4087813"/>
            <a:chOff x="5092699" y="1796554"/>
            <a:chExt cx="2840038" cy="4088308"/>
          </a:xfrm>
        </p:grpSpPr>
        <p:grpSp>
          <p:nvGrpSpPr>
            <p:cNvPr id="28682" name="Group 6"/>
            <p:cNvGrpSpPr>
              <a:grpSpLocks/>
            </p:cNvGrpSpPr>
            <p:nvPr/>
          </p:nvGrpSpPr>
          <p:grpSpPr bwMode="auto">
            <a:xfrm>
              <a:off x="5092699" y="1796554"/>
              <a:ext cx="2840038" cy="4088308"/>
              <a:chOff x="5092699" y="1796554"/>
              <a:chExt cx="2840038" cy="4088308"/>
            </a:xfrm>
          </p:grpSpPr>
          <p:pic>
            <p:nvPicPr>
              <p:cNvPr id="22" name="Picture 21"/>
              <p:cNvPicPr>
                <a:picLocks noChangeAspect="1"/>
              </p:cNvPicPr>
              <p:nvPr/>
            </p:nvPicPr>
            <p:blipFill rotWithShape="1">
              <a:blip r:embed="rId5">
                <a:lum bright="70000" contrast="-70000"/>
              </a:blip>
              <a:srcRect t="1" b="-1818"/>
              <a:stretch/>
            </p:blipFill>
            <p:spPr>
              <a:xfrm>
                <a:off x="5092699" y="1796554"/>
                <a:ext cx="2840038" cy="4088308"/>
              </a:xfrm>
              <a:prstGeom prst="rect">
                <a:avLst/>
              </a:prstGeom>
              <a:effectLst>
                <a:outerShdw blurRad="50800" dist="38100" dir="18900000" algn="bl" rotWithShape="0">
                  <a:prstClr val="black">
                    <a:alpha val="40000"/>
                  </a:prstClr>
                </a:outerShdw>
              </a:effectLst>
            </p:spPr>
          </p:pic>
          <p:sp>
            <p:nvSpPr>
              <p:cNvPr id="4" name="Rectangle 3"/>
              <p:cNvSpPr/>
              <p:nvPr/>
            </p:nvSpPr>
            <p:spPr>
              <a:xfrm>
                <a:off x="5111026" y="1888644"/>
                <a:ext cx="2743201" cy="38692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pic>
          <p:nvPicPr>
            <p:cNvPr id="28683"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71304" y="3308718"/>
              <a:ext cx="1847852" cy="2169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4" name="Picture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92358" y="2136203"/>
              <a:ext cx="1033816" cy="1247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5" name="Picture 1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583606" y="2008066"/>
              <a:ext cx="894452" cy="834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8681" name="Picture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8253425">
            <a:off x="6864350" y="4167188"/>
            <a:ext cx="13398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4" name="Rounded Rectangle 33"/>
          <p:cNvSpPr/>
          <p:nvPr/>
        </p:nvSpPr>
        <p:spPr>
          <a:xfrm>
            <a:off x="5164138" y="1657350"/>
            <a:ext cx="3341687" cy="4524375"/>
          </a:xfrm>
          <a:prstGeom prst="roundRect">
            <a:avLst>
              <a:gd name="adj" fmla="val 2464"/>
            </a:avLst>
          </a:prstGeom>
          <a:solidFill>
            <a:srgbClr val="F8A9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 name="Rounded Rectangle 19"/>
          <p:cNvSpPr/>
          <p:nvPr/>
        </p:nvSpPr>
        <p:spPr>
          <a:xfrm>
            <a:off x="635000" y="1657350"/>
            <a:ext cx="4365625" cy="4524375"/>
          </a:xfrm>
          <a:prstGeom prst="roundRect">
            <a:avLst>
              <a:gd name="adj" fmla="val 2464"/>
            </a:avLst>
          </a:prstGeom>
          <a:solidFill>
            <a:srgbClr val="FFA4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9" name="Title 5"/>
          <p:cNvSpPr>
            <a:spLocks noGrp="1"/>
          </p:cNvSpPr>
          <p:nvPr>
            <p:ph type="title"/>
          </p:nvPr>
        </p:nvSpPr>
        <p:spPr>
          <a:xfrm>
            <a:off x="458788" y="712788"/>
            <a:ext cx="8220075" cy="631825"/>
          </a:xfrm>
        </p:spPr>
        <p:txBody>
          <a:bodyPr>
            <a:normAutofit fontScale="90000"/>
          </a:bodyPr>
          <a:lstStyle/>
          <a:p>
            <a:pPr algn="ctr" eaLnBrk="1" hangingPunct="1">
              <a:defRPr/>
            </a:pPr>
            <a:r>
              <a:rPr lang="en-GB" dirty="0">
                <a:latin typeface="Twinkl" pitchFamily="2" charset="0"/>
              </a:rPr>
              <a:t>Presentation</a:t>
            </a:r>
            <a:endParaRPr lang="en-GB" altLang="en-US" dirty="0">
              <a:latin typeface="Twinkl" pitchFamily="2" charset="0"/>
            </a:endParaRPr>
          </a:p>
        </p:txBody>
      </p:sp>
      <p:sp>
        <p:nvSpPr>
          <p:cNvPr id="5" name="Rectangle 4"/>
          <p:cNvSpPr/>
          <p:nvPr/>
        </p:nvSpPr>
        <p:spPr>
          <a:xfrm>
            <a:off x="798513" y="1723876"/>
            <a:ext cx="4040187" cy="4416425"/>
          </a:xfrm>
          <a:prstGeom prst="rect">
            <a:avLst/>
          </a:prstGeom>
        </p:spPr>
        <p:txBody>
          <a:bodyPr>
            <a:spAutoFit/>
          </a:bodyPr>
          <a:lstStyle/>
          <a:p>
            <a:pPr>
              <a:spcAft>
                <a:spcPts val="600"/>
              </a:spcAft>
              <a:defRPr/>
            </a:pPr>
            <a:r>
              <a:rPr lang="en-GB" sz="1600" dirty="0">
                <a:latin typeface="Twinkl" pitchFamily="2" charset="0"/>
              </a:rPr>
              <a:t>If you are listening:</a:t>
            </a:r>
          </a:p>
          <a:p>
            <a:pPr marL="285750" indent="-285750">
              <a:spcAft>
                <a:spcPts val="600"/>
              </a:spcAft>
              <a:buFont typeface="Arial" panose="020B0604020202020204" pitchFamily="34" charset="0"/>
              <a:buChar char="•"/>
              <a:defRPr/>
            </a:pPr>
            <a:r>
              <a:rPr lang="en-GB" sz="1600" dirty="0">
                <a:latin typeface="Twinkl" pitchFamily="2" charset="0"/>
              </a:rPr>
              <a:t>Pay attention to the parts of the diagram being shown.</a:t>
            </a:r>
          </a:p>
          <a:p>
            <a:pPr marL="285750" indent="-285750">
              <a:spcAft>
                <a:spcPts val="600"/>
              </a:spcAft>
              <a:buFont typeface="Arial" panose="020B0604020202020204" pitchFamily="34" charset="0"/>
              <a:buChar char="•"/>
              <a:defRPr/>
            </a:pPr>
            <a:r>
              <a:rPr lang="en-GB" sz="1600" dirty="0">
                <a:latin typeface="Twinkl" pitchFamily="2" charset="0"/>
              </a:rPr>
              <a:t>Listen carefully to the speaker.</a:t>
            </a:r>
          </a:p>
          <a:p>
            <a:pPr marL="285750" indent="-285750">
              <a:spcAft>
                <a:spcPts val="600"/>
              </a:spcAft>
              <a:buFont typeface="Arial" panose="020B0604020202020204" pitchFamily="34" charset="0"/>
              <a:buChar char="•"/>
              <a:defRPr/>
            </a:pPr>
            <a:r>
              <a:rPr lang="en-GB" sz="1600" dirty="0">
                <a:latin typeface="Twinkl" pitchFamily="2" charset="0"/>
              </a:rPr>
              <a:t>If you are unsure about something that has been said, make a note of it.</a:t>
            </a:r>
          </a:p>
          <a:p>
            <a:pPr marL="285750" indent="-285750">
              <a:spcAft>
                <a:spcPts val="600"/>
              </a:spcAft>
              <a:buFont typeface="Arial" panose="020B0604020202020204" pitchFamily="34" charset="0"/>
              <a:buChar char="•"/>
              <a:defRPr/>
            </a:pPr>
            <a:r>
              <a:rPr lang="en-GB" sz="1600" dirty="0">
                <a:latin typeface="Twinkl" pitchFamily="2" charset="0"/>
              </a:rPr>
              <a:t>Ask questions at the end rather than during the presentation, unless there is a factual error. In this case, get the speakers attention in an appropriate way (e.g. hands up) and wait for them to finish speaking before you do.</a:t>
            </a:r>
          </a:p>
          <a:p>
            <a:pPr marL="285750" indent="-285750">
              <a:spcAft>
                <a:spcPts val="600"/>
              </a:spcAft>
              <a:buFont typeface="Arial" panose="020B0604020202020204" pitchFamily="34" charset="0"/>
              <a:buChar char="•"/>
              <a:defRPr/>
            </a:pPr>
            <a:r>
              <a:rPr lang="en-GB" sz="1600" dirty="0">
                <a:latin typeface="Twinkl" pitchFamily="2" charset="0"/>
              </a:rPr>
              <a:t>If you think you have made an error on your diagram, wait until the end of the presentation, you will be given time to correct if necessary.</a:t>
            </a:r>
          </a:p>
        </p:txBody>
      </p:sp>
      <p:pic>
        <p:nvPicPr>
          <p:cNvPr id="30726" name="Whole Clas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16800" y="5746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Rectangle 2"/>
          <p:cNvSpPr>
            <a:spLocks noChangeArrowheads="1"/>
          </p:cNvSpPr>
          <p:nvPr/>
        </p:nvSpPr>
        <p:spPr bwMode="auto">
          <a:xfrm>
            <a:off x="1409423" y="1238399"/>
            <a:ext cx="63188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spcAft>
                <a:spcPts val="600"/>
              </a:spcAft>
              <a:buFontTx/>
              <a:buNone/>
            </a:pPr>
            <a:r>
              <a:rPr lang="en-GB" altLang="en-US" dirty="0">
                <a:solidFill>
                  <a:schemeClr val="tx1"/>
                </a:solidFill>
                <a:latin typeface="Twinkl" pitchFamily="2" charset="0"/>
              </a:rPr>
              <a:t>You will now present their diagrams to the rest of the class.</a:t>
            </a:r>
          </a:p>
        </p:txBody>
      </p:sp>
      <p:sp>
        <p:nvSpPr>
          <p:cNvPr id="6" name="Rectangle 5"/>
          <p:cNvSpPr/>
          <p:nvPr/>
        </p:nvSpPr>
        <p:spPr>
          <a:xfrm>
            <a:off x="5291138" y="1733401"/>
            <a:ext cx="3095625" cy="3524042"/>
          </a:xfrm>
          <a:prstGeom prst="rect">
            <a:avLst/>
          </a:prstGeom>
        </p:spPr>
        <p:txBody>
          <a:bodyPr>
            <a:spAutoFit/>
          </a:bodyPr>
          <a:lstStyle/>
          <a:p>
            <a:pPr>
              <a:spcAft>
                <a:spcPts val="600"/>
              </a:spcAft>
              <a:defRPr/>
            </a:pPr>
            <a:r>
              <a:rPr lang="en-GB" sz="1600" dirty="0">
                <a:latin typeface="Twinkl" pitchFamily="2" charset="0"/>
              </a:rPr>
              <a:t>If you are presenting make sure:</a:t>
            </a:r>
          </a:p>
          <a:p>
            <a:pPr marL="285750" indent="-285750">
              <a:spcAft>
                <a:spcPts val="600"/>
              </a:spcAft>
              <a:buFont typeface="Arial" panose="020B0604020202020204" pitchFamily="34" charset="0"/>
              <a:buChar char="•"/>
              <a:defRPr/>
            </a:pPr>
            <a:r>
              <a:rPr lang="en-GB" sz="1600" dirty="0">
                <a:latin typeface="Twinkl" pitchFamily="2" charset="0"/>
              </a:rPr>
              <a:t>Everyone can see your diagram – decide if you want to hold it or blue tack it to a wall.</a:t>
            </a:r>
          </a:p>
          <a:p>
            <a:pPr marL="285750" indent="-285750">
              <a:spcAft>
                <a:spcPts val="600"/>
              </a:spcAft>
              <a:buFont typeface="Arial" panose="020B0604020202020204" pitchFamily="34" charset="0"/>
              <a:buChar char="•"/>
              <a:defRPr/>
            </a:pPr>
            <a:r>
              <a:rPr lang="en-GB" sz="1600" dirty="0">
                <a:latin typeface="Twinkl" pitchFamily="2" charset="0"/>
              </a:rPr>
              <a:t>Explain your diagram and what you have included as part of it.</a:t>
            </a:r>
          </a:p>
          <a:p>
            <a:pPr marL="285750" indent="-285750">
              <a:spcAft>
                <a:spcPts val="600"/>
              </a:spcAft>
              <a:buFont typeface="Arial" panose="020B0604020202020204" pitchFamily="34" charset="0"/>
              <a:buChar char="•"/>
              <a:defRPr/>
            </a:pPr>
            <a:r>
              <a:rPr lang="en-GB" sz="1600" dirty="0">
                <a:latin typeface="Twinkl" pitchFamily="2" charset="0"/>
              </a:rPr>
              <a:t>Speak clearly, slowly  and loudly enough so that others can hear what you have to say.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 name="Rounded Rectangle 24"/>
          <p:cNvSpPr/>
          <p:nvPr/>
        </p:nvSpPr>
        <p:spPr bwMode="auto">
          <a:xfrm>
            <a:off x="503238" y="2927350"/>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4" name="Rounded Rectangle 23"/>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32772" name="Title 1"/>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b="1">
                <a:solidFill>
                  <a:schemeClr val="tx1"/>
                </a:solidFill>
                <a:latin typeface="Twinkl" pitchFamily="2" charset="0"/>
              </a:rPr>
              <a:t>Success Criteria</a:t>
            </a:r>
          </a:p>
        </p:txBody>
      </p:sp>
      <p:sp>
        <p:nvSpPr>
          <p:cNvPr id="32773" name="Title 1"/>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b="1" dirty="0">
                <a:solidFill>
                  <a:schemeClr val="tx1"/>
                </a:solidFill>
                <a:latin typeface="Twinkl" pitchFamily="2" charset="0"/>
              </a:rPr>
              <a:t>Aim</a:t>
            </a:r>
          </a:p>
        </p:txBody>
      </p:sp>
      <p:sp>
        <p:nvSpPr>
          <p:cNvPr id="32774" name="Content Placeholder 15"/>
          <p:cNvSpPr>
            <a:spLocks noGrp="1"/>
          </p:cNvSpPr>
          <p:nvPr>
            <p:ph idx="1"/>
          </p:nvPr>
        </p:nvSpPr>
        <p:spPr>
          <a:xfrm>
            <a:off x="628650" y="1127125"/>
            <a:ext cx="7886700" cy="1409700"/>
          </a:xfrm>
        </p:spPr>
        <p:txBody>
          <a:bodyPr/>
          <a:lstStyle/>
          <a:p>
            <a:pPr eaLnBrk="1" hangingPunct="1"/>
            <a:r>
              <a:rPr lang="en-GB" altLang="en-US" smtClean="0">
                <a:latin typeface="Twinkl" pitchFamily="2" charset="0"/>
              </a:rPr>
              <a:t>I can explain how water and nutrients are transported within the body.</a:t>
            </a:r>
          </a:p>
        </p:txBody>
      </p:sp>
      <p:sp>
        <p:nvSpPr>
          <p:cNvPr id="32775" name="Content Placeholder 15"/>
          <p:cNvSpPr txBox="1">
            <a:spLocks/>
          </p:cNvSpPr>
          <p:nvPr/>
        </p:nvSpPr>
        <p:spPr bwMode="auto">
          <a:xfrm>
            <a:off x="628650" y="3614738"/>
            <a:ext cx="7886700"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pPr>
            <a:r>
              <a:rPr lang="en-GB" altLang="en-US">
                <a:latin typeface="Twinkl" pitchFamily="2" charset="0"/>
              </a:rPr>
              <a:t>I can state how the digestive system breaks down nutrients.</a:t>
            </a:r>
          </a:p>
          <a:p>
            <a:pPr>
              <a:lnSpc>
                <a:spcPct val="100000"/>
              </a:lnSpc>
            </a:pPr>
            <a:r>
              <a:rPr lang="en-GB" altLang="en-US">
                <a:latin typeface="Twinkl" pitchFamily="2" charset="0"/>
              </a:rPr>
              <a:t>I can explain the role of circulatory system in transporting nutrients and water in the body. </a:t>
            </a:r>
          </a:p>
        </p:txBody>
      </p:sp>
      <p:pic>
        <p:nvPicPr>
          <p:cNvPr id="3277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 name="Rounded Rectangle 24"/>
          <p:cNvSpPr/>
          <p:nvPr/>
        </p:nvSpPr>
        <p:spPr bwMode="auto">
          <a:xfrm>
            <a:off x="503238" y="2927350"/>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4" name="Rounded Rectangle 23"/>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9220" name="Title 1"/>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b="1">
                <a:solidFill>
                  <a:schemeClr val="tx1"/>
                </a:solidFill>
                <a:latin typeface="Twinkl" pitchFamily="2" charset="0"/>
              </a:rPr>
              <a:t>Success Criteria</a:t>
            </a:r>
          </a:p>
        </p:txBody>
      </p:sp>
      <p:sp>
        <p:nvSpPr>
          <p:cNvPr id="9221" name="Title 1"/>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b="1" dirty="0">
                <a:solidFill>
                  <a:schemeClr val="tx1"/>
                </a:solidFill>
                <a:latin typeface="Twinkl" pitchFamily="2" charset="0"/>
              </a:rPr>
              <a:t>Aim</a:t>
            </a:r>
          </a:p>
        </p:txBody>
      </p:sp>
      <p:sp>
        <p:nvSpPr>
          <p:cNvPr id="9222" name="Content Placeholder 15"/>
          <p:cNvSpPr>
            <a:spLocks noGrp="1"/>
          </p:cNvSpPr>
          <p:nvPr>
            <p:ph idx="1"/>
          </p:nvPr>
        </p:nvSpPr>
        <p:spPr>
          <a:xfrm>
            <a:off x="628650" y="1127125"/>
            <a:ext cx="7886700" cy="1409700"/>
          </a:xfrm>
        </p:spPr>
        <p:txBody>
          <a:bodyPr/>
          <a:lstStyle/>
          <a:p>
            <a:pPr eaLnBrk="1" hangingPunct="1"/>
            <a:r>
              <a:rPr lang="en-GB" altLang="en-US" smtClean="0">
                <a:latin typeface="Twinkl" pitchFamily="2" charset="0"/>
              </a:rPr>
              <a:t>I can explain how water and nutrients are transported within the body.</a:t>
            </a:r>
          </a:p>
        </p:txBody>
      </p:sp>
      <p:sp>
        <p:nvSpPr>
          <p:cNvPr id="9223" name="Content Placeholder 15"/>
          <p:cNvSpPr txBox="1">
            <a:spLocks/>
          </p:cNvSpPr>
          <p:nvPr/>
        </p:nvSpPr>
        <p:spPr bwMode="auto">
          <a:xfrm>
            <a:off x="628650" y="3614738"/>
            <a:ext cx="7886700"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pPr>
            <a:r>
              <a:rPr lang="en-GB" altLang="en-US">
                <a:latin typeface="Twinkl" pitchFamily="2" charset="0"/>
              </a:rPr>
              <a:t>I can state how the digestive system breaks down nutrients.</a:t>
            </a:r>
          </a:p>
          <a:p>
            <a:pPr>
              <a:lnSpc>
                <a:spcPct val="100000"/>
              </a:lnSpc>
            </a:pPr>
            <a:r>
              <a:rPr lang="en-GB" altLang="en-US">
                <a:latin typeface="Twinkl" pitchFamily="2" charset="0"/>
              </a:rPr>
              <a:t>I can explain the role of circulatory system in transporting nutrients and water in the body.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 name="Rounded Rectangle 19"/>
          <p:cNvSpPr/>
          <p:nvPr/>
        </p:nvSpPr>
        <p:spPr>
          <a:xfrm>
            <a:off x="635000" y="1901825"/>
            <a:ext cx="7867650" cy="4279900"/>
          </a:xfrm>
          <a:prstGeom prst="roundRect">
            <a:avLst>
              <a:gd name="adj" fmla="val 2464"/>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3" name="Picture 22"/>
          <p:cNvPicPr>
            <a:picLocks noChangeAspect="1"/>
          </p:cNvPicPr>
          <p:nvPr/>
        </p:nvPicPr>
        <p:blipFill rotWithShape="1">
          <a:blip r:embed="rId4"/>
          <a:srcRect l="41205" t="8363" r="20183" b="11766"/>
          <a:stretch/>
        </p:blipFill>
        <p:spPr>
          <a:xfrm>
            <a:off x="3228322" y="2066062"/>
            <a:ext cx="2693847" cy="3937161"/>
          </a:xfrm>
          <a:prstGeom prst="rect">
            <a:avLst/>
          </a:prstGeom>
          <a:ln w="19050">
            <a:solidFill>
              <a:schemeClr val="tx1"/>
            </a:solidFill>
          </a:ln>
          <a:effectLst>
            <a:outerShdw blurRad="63500" sx="102000" sy="102000" algn="ctr" rotWithShape="0">
              <a:prstClr val="black">
                <a:alpha val="40000"/>
              </a:prstClr>
            </a:outerShdw>
          </a:effectLst>
        </p:spPr>
      </p:pic>
      <p:sp>
        <p:nvSpPr>
          <p:cNvPr id="11269" name="Title 5"/>
          <p:cNvSpPr>
            <a:spLocks noGrp="1"/>
          </p:cNvSpPr>
          <p:nvPr>
            <p:ph type="title"/>
          </p:nvPr>
        </p:nvSpPr>
        <p:spPr>
          <a:xfrm>
            <a:off x="185738" y="712788"/>
            <a:ext cx="8220075" cy="631825"/>
          </a:xfrm>
        </p:spPr>
        <p:txBody>
          <a:bodyPr>
            <a:normAutofit fontScale="90000"/>
          </a:bodyPr>
          <a:lstStyle/>
          <a:p>
            <a:pPr algn="ctr" eaLnBrk="1" hangingPunct="1">
              <a:defRPr/>
            </a:pPr>
            <a:r>
              <a:rPr lang="en-GB" dirty="0">
                <a:latin typeface="Twinkl" pitchFamily="2" charset="0"/>
              </a:rPr>
              <a:t>Why Do We Need Nutrients?</a:t>
            </a:r>
            <a:endParaRPr lang="en-GB" altLang="en-US" dirty="0">
              <a:latin typeface="Twinkl" pitchFamily="2" charset="0"/>
            </a:endParaRPr>
          </a:p>
        </p:txBody>
      </p:sp>
      <p:pic>
        <p:nvPicPr>
          <p:cNvPr id="12292" name="Whole Clas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16800" y="5746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ectangle 4"/>
          <p:cNvSpPr>
            <a:spLocks noChangeArrowheads="1"/>
          </p:cNvSpPr>
          <p:nvPr/>
        </p:nvSpPr>
        <p:spPr bwMode="auto">
          <a:xfrm>
            <a:off x="1784350" y="1438275"/>
            <a:ext cx="5476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latin typeface="Twinkl" pitchFamily="2" charset="0"/>
              </a:rPr>
              <a:t>Match the type of nutrient with the job that it does. </a:t>
            </a:r>
          </a:p>
        </p:txBody>
      </p:sp>
      <p:sp>
        <p:nvSpPr>
          <p:cNvPr id="12295" name="Rectangle 5"/>
          <p:cNvSpPr>
            <a:spLocks noChangeArrowheads="1"/>
          </p:cNvSpPr>
          <p:nvPr/>
        </p:nvSpPr>
        <p:spPr bwMode="auto">
          <a:xfrm>
            <a:off x="795337" y="4154893"/>
            <a:ext cx="230915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sz="1600" dirty="0">
                <a:solidFill>
                  <a:schemeClr val="tx1"/>
                </a:solidFill>
                <a:latin typeface="Twinkl" pitchFamily="2" charset="0"/>
              </a:rPr>
              <a:t>Keep the body healthy.</a:t>
            </a:r>
          </a:p>
          <a:p>
            <a:pPr>
              <a:lnSpc>
                <a:spcPct val="100000"/>
              </a:lnSpc>
              <a:spcBef>
                <a:spcPct val="0"/>
              </a:spcBef>
              <a:buFontTx/>
              <a:buNone/>
            </a:pPr>
            <a:r>
              <a:rPr lang="en-GB" altLang="en-US" sz="1600" dirty="0">
                <a:solidFill>
                  <a:schemeClr val="tx1"/>
                </a:solidFill>
                <a:latin typeface="Twinkl" pitchFamily="2" charset="0"/>
              </a:rPr>
              <a:t>For example: calcium keeps our teeth strong and iron is needed to help circulate oxygen around the body.</a:t>
            </a:r>
          </a:p>
        </p:txBody>
      </p:sp>
      <p:sp>
        <p:nvSpPr>
          <p:cNvPr id="12296" name="Rectangle 7"/>
          <p:cNvSpPr>
            <a:spLocks noChangeArrowheads="1"/>
          </p:cNvSpPr>
          <p:nvPr/>
        </p:nvSpPr>
        <p:spPr bwMode="auto">
          <a:xfrm>
            <a:off x="795338" y="2851150"/>
            <a:ext cx="22288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sz="1600" dirty="0">
                <a:solidFill>
                  <a:schemeClr val="tx1"/>
                </a:solidFill>
                <a:latin typeface="Twinkl" pitchFamily="2" charset="0"/>
              </a:rPr>
              <a:t>Help the body to stay healthy. For example Vitamin C helps wounds to heal. </a:t>
            </a:r>
          </a:p>
        </p:txBody>
      </p:sp>
      <p:sp>
        <p:nvSpPr>
          <p:cNvPr id="12297" name="Rectangle 12"/>
          <p:cNvSpPr>
            <a:spLocks noChangeArrowheads="1"/>
          </p:cNvSpPr>
          <p:nvPr/>
        </p:nvSpPr>
        <p:spPr bwMode="auto">
          <a:xfrm>
            <a:off x="795338" y="2127250"/>
            <a:ext cx="220008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sz="1600" dirty="0">
                <a:solidFill>
                  <a:schemeClr val="tx1"/>
                </a:solidFill>
                <a:latin typeface="Twinkl" pitchFamily="2" charset="0"/>
              </a:rPr>
              <a:t>Help the body to grow and repair itself.</a:t>
            </a:r>
          </a:p>
        </p:txBody>
      </p:sp>
      <p:sp>
        <p:nvSpPr>
          <p:cNvPr id="12298" name="TextBox 15"/>
          <p:cNvSpPr txBox="1">
            <a:spLocks noChangeArrowheads="1"/>
          </p:cNvSpPr>
          <p:nvPr/>
        </p:nvSpPr>
        <p:spPr bwMode="auto">
          <a:xfrm>
            <a:off x="6329363" y="4051300"/>
            <a:ext cx="20494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r">
              <a:lnSpc>
                <a:spcPct val="100000"/>
              </a:lnSpc>
              <a:spcBef>
                <a:spcPct val="0"/>
              </a:spcBef>
              <a:buFontTx/>
              <a:buNone/>
            </a:pPr>
            <a:r>
              <a:rPr lang="en-GB" altLang="en-US" sz="1600" dirty="0">
                <a:solidFill>
                  <a:schemeClr val="tx1"/>
                </a:solidFill>
                <a:latin typeface="Twinkl" pitchFamily="2" charset="0"/>
              </a:rPr>
              <a:t>Helps keep food moving through the colon and intestines.</a:t>
            </a:r>
          </a:p>
        </p:txBody>
      </p:sp>
      <p:sp>
        <p:nvSpPr>
          <p:cNvPr id="12299" name="TextBox 16"/>
          <p:cNvSpPr txBox="1">
            <a:spLocks noChangeArrowheads="1"/>
          </p:cNvSpPr>
          <p:nvPr/>
        </p:nvSpPr>
        <p:spPr bwMode="auto">
          <a:xfrm>
            <a:off x="6155064" y="2127250"/>
            <a:ext cx="2223761"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r">
              <a:lnSpc>
                <a:spcPct val="100000"/>
              </a:lnSpc>
              <a:spcBef>
                <a:spcPct val="0"/>
              </a:spcBef>
              <a:buFontTx/>
              <a:buNone/>
            </a:pPr>
            <a:r>
              <a:rPr lang="en-GB" altLang="en-US" sz="1600" dirty="0">
                <a:solidFill>
                  <a:schemeClr val="tx1"/>
                </a:solidFill>
                <a:latin typeface="Twinkl" pitchFamily="2" charset="0"/>
              </a:rPr>
              <a:t>Gives the body energy so we can be active.</a:t>
            </a:r>
          </a:p>
        </p:txBody>
      </p:sp>
      <p:sp>
        <p:nvSpPr>
          <p:cNvPr id="12300" name="TextBox 18"/>
          <p:cNvSpPr txBox="1">
            <a:spLocks noChangeArrowheads="1"/>
          </p:cNvSpPr>
          <p:nvPr/>
        </p:nvSpPr>
        <p:spPr bwMode="auto">
          <a:xfrm>
            <a:off x="6045996" y="2851150"/>
            <a:ext cx="237251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r">
              <a:lnSpc>
                <a:spcPct val="100000"/>
              </a:lnSpc>
              <a:spcBef>
                <a:spcPct val="0"/>
              </a:spcBef>
              <a:buFontTx/>
              <a:buNone/>
            </a:pPr>
            <a:r>
              <a:rPr lang="en-GB" altLang="en-US" sz="1600" dirty="0">
                <a:solidFill>
                  <a:schemeClr val="tx1"/>
                </a:solidFill>
                <a:latin typeface="Twinkl" pitchFamily="2" charset="0"/>
              </a:rPr>
              <a:t>Gives the body energy, stores energy and helps insulate against the cold.</a:t>
            </a:r>
          </a:p>
        </p:txBody>
      </p:sp>
      <p:sp>
        <p:nvSpPr>
          <p:cNvPr id="12301" name="TextBox 22"/>
          <p:cNvSpPr txBox="1">
            <a:spLocks noChangeArrowheads="1"/>
          </p:cNvSpPr>
          <p:nvPr/>
        </p:nvSpPr>
        <p:spPr bwMode="auto">
          <a:xfrm>
            <a:off x="6559551" y="4953000"/>
            <a:ext cx="1819274"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r">
              <a:lnSpc>
                <a:spcPct val="100000"/>
              </a:lnSpc>
              <a:spcBef>
                <a:spcPct val="0"/>
              </a:spcBef>
              <a:buFontTx/>
              <a:buNone/>
            </a:pPr>
            <a:r>
              <a:rPr lang="en-GB" altLang="en-US" sz="1600" dirty="0">
                <a:solidFill>
                  <a:schemeClr val="tx1"/>
                </a:solidFill>
                <a:latin typeface="Twinkl" pitchFamily="2" charset="0"/>
              </a:rPr>
              <a:t>Needed for bodily fluids and normal cell function.</a:t>
            </a:r>
          </a:p>
        </p:txBody>
      </p:sp>
      <p:cxnSp>
        <p:nvCxnSpPr>
          <p:cNvPr id="9" name="Straight Arrow Connector 8"/>
          <p:cNvCxnSpPr/>
          <p:nvPr/>
        </p:nvCxnSpPr>
        <p:spPr>
          <a:xfrm flipV="1">
            <a:off x="2590940" y="5368131"/>
            <a:ext cx="751075" cy="15653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480469" y="3662363"/>
            <a:ext cx="861546" cy="891812"/>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480469" y="2599765"/>
            <a:ext cx="839788" cy="460224"/>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5548967" y="2528047"/>
            <a:ext cx="814295" cy="1485154"/>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5316072" y="2615408"/>
            <a:ext cx="923363" cy="522239"/>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5468471" y="3662363"/>
            <a:ext cx="1201551" cy="56897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5710520" y="5289176"/>
            <a:ext cx="849031" cy="346449"/>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 name="Rounded Rectangle 19"/>
          <p:cNvSpPr/>
          <p:nvPr/>
        </p:nvSpPr>
        <p:spPr>
          <a:xfrm>
            <a:off x="635000" y="2109788"/>
            <a:ext cx="7867650" cy="4071937"/>
          </a:xfrm>
          <a:prstGeom prst="roundRect">
            <a:avLst>
              <a:gd name="adj" fmla="val 2464"/>
            </a:avLst>
          </a:prstGeom>
          <a:solidFill>
            <a:srgbClr val="F8A9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rcRect b="10973"/>
          <a:stretch>
            <a:fillRect/>
          </a:stretch>
        </p:blipFill>
        <p:spPr bwMode="auto">
          <a:xfrm>
            <a:off x="3319463" y="2339975"/>
            <a:ext cx="2406650"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itle 5"/>
          <p:cNvSpPr>
            <a:spLocks noGrp="1"/>
          </p:cNvSpPr>
          <p:nvPr>
            <p:ph type="title"/>
          </p:nvPr>
        </p:nvSpPr>
        <p:spPr>
          <a:xfrm>
            <a:off x="458788" y="712788"/>
            <a:ext cx="8220075" cy="631825"/>
          </a:xfrm>
        </p:spPr>
        <p:txBody>
          <a:bodyPr>
            <a:normAutofit fontScale="90000"/>
          </a:bodyPr>
          <a:lstStyle/>
          <a:p>
            <a:pPr algn="ctr" eaLnBrk="1" hangingPunct="1">
              <a:defRPr/>
            </a:pPr>
            <a:r>
              <a:rPr lang="en-GB" dirty="0"/>
              <a:t>How Do We Get Nutrients?</a:t>
            </a:r>
            <a:endParaRPr lang="en-GB" altLang="en-US" dirty="0"/>
          </a:p>
        </p:txBody>
      </p:sp>
      <p:sp>
        <p:nvSpPr>
          <p:cNvPr id="14341" name="Rectangle 4"/>
          <p:cNvSpPr>
            <a:spLocks noChangeArrowheads="1"/>
          </p:cNvSpPr>
          <p:nvPr/>
        </p:nvSpPr>
        <p:spPr bwMode="auto">
          <a:xfrm>
            <a:off x="647700" y="1419225"/>
            <a:ext cx="7854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sz="1600">
                <a:solidFill>
                  <a:schemeClr val="tx1"/>
                </a:solidFill>
              </a:rPr>
              <a:t>Humans get nutrients from food and drink. This is broken down by the digestive system.</a:t>
            </a:r>
          </a:p>
          <a:p>
            <a:pPr algn="ctr">
              <a:lnSpc>
                <a:spcPct val="100000"/>
              </a:lnSpc>
              <a:spcBef>
                <a:spcPct val="0"/>
              </a:spcBef>
              <a:buFontTx/>
              <a:buNone/>
            </a:pPr>
            <a:r>
              <a:rPr lang="en-GB" altLang="en-US" sz="1600">
                <a:solidFill>
                  <a:schemeClr val="tx1"/>
                </a:solidFill>
              </a:rPr>
              <a:t>Can you remember the functions of the digestive system?</a:t>
            </a:r>
          </a:p>
        </p:txBody>
      </p:sp>
      <p:pic>
        <p:nvPicPr>
          <p:cNvPr id="14342" name="Group Work"/>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63"/>
          <p:cNvSpPr>
            <a:spLocks noChangeArrowheads="1"/>
          </p:cNvSpPr>
          <p:nvPr/>
        </p:nvSpPr>
        <p:spPr bwMode="auto">
          <a:xfrm>
            <a:off x="1952625" y="2724150"/>
            <a:ext cx="1652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sz="1600" b="1">
                <a:solidFill>
                  <a:schemeClr val="tx1"/>
                </a:solidFill>
              </a:rPr>
              <a:t>Click me for answers!</a:t>
            </a:r>
          </a:p>
        </p:txBody>
      </p:sp>
      <p:cxnSp>
        <p:nvCxnSpPr>
          <p:cNvPr id="11" name="Straight Arrow Connector 10"/>
          <p:cNvCxnSpPr/>
          <p:nvPr/>
        </p:nvCxnSpPr>
        <p:spPr>
          <a:xfrm>
            <a:off x="3343275" y="3154363"/>
            <a:ext cx="569913" cy="274637"/>
          </a:xfrm>
          <a:prstGeom prst="straightConnector1">
            <a:avLst/>
          </a:prstGeom>
          <a:ln w="57150">
            <a:solidFill>
              <a:srgbClr val="D04847"/>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26" name="Group 25"/>
          <p:cNvGrpSpPr>
            <a:grpSpLocks/>
          </p:cNvGrpSpPr>
          <p:nvPr/>
        </p:nvGrpSpPr>
        <p:grpSpPr bwMode="auto">
          <a:xfrm>
            <a:off x="0" y="0"/>
            <a:ext cx="9158288" cy="6861175"/>
            <a:chOff x="0" y="0"/>
            <a:chExt cx="9157707" cy="6860403"/>
          </a:xfrm>
        </p:grpSpPr>
        <p:sp>
          <p:nvSpPr>
            <p:cNvPr id="27" name="Rectangle 26"/>
            <p:cNvSpPr/>
            <p:nvPr/>
          </p:nvSpPr>
          <p:spPr>
            <a:xfrm>
              <a:off x="3671655" y="0"/>
              <a:ext cx="5486052" cy="6857228"/>
            </a:xfrm>
            <a:prstGeom prst="rect">
              <a:avLst/>
            </a:prstGeom>
            <a:solidFill>
              <a:srgbClr val="F8A9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4347" name="Picture 28"/>
            <p:cNvPicPr>
              <a:picLocks noChangeAspect="1"/>
            </p:cNvPicPr>
            <p:nvPr/>
          </p:nvPicPr>
          <p:blipFill>
            <a:blip r:embed="rId6">
              <a:extLst>
                <a:ext uri="{28A0092B-C50C-407E-A947-70E740481C1C}">
                  <a14:useLocalDpi xmlns:a14="http://schemas.microsoft.com/office/drawing/2010/main" val="0"/>
                </a:ext>
              </a:extLst>
            </a:blip>
            <a:srcRect b="10973"/>
            <a:stretch>
              <a:fillRect/>
            </a:stretch>
          </p:blipFill>
          <p:spPr bwMode="auto">
            <a:xfrm>
              <a:off x="4847411" y="481996"/>
              <a:ext cx="3994687" cy="6378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0"/>
            <p:cNvSpPr/>
            <p:nvPr/>
          </p:nvSpPr>
          <p:spPr>
            <a:xfrm>
              <a:off x="0" y="0"/>
              <a:ext cx="4590759" cy="6857228"/>
            </a:xfrm>
            <a:prstGeom prst="rect">
              <a:avLst/>
            </a:prstGeom>
            <a:solidFill>
              <a:srgbClr val="6588D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2" name="Oval 31"/>
            <p:cNvSpPr/>
            <p:nvPr/>
          </p:nvSpPr>
          <p:spPr bwMode="auto">
            <a:xfrm>
              <a:off x="542891" y="4287356"/>
              <a:ext cx="200012" cy="201589"/>
            </a:xfrm>
            <a:prstGeom prst="ellipse">
              <a:avLst/>
            </a:prstGeom>
            <a:solidFill>
              <a:srgbClr val="FFD550"/>
            </a:solidFill>
            <a:ln>
              <a:solidFill>
                <a:srgbClr val="FFD5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4" name="Oval 33"/>
            <p:cNvSpPr/>
            <p:nvPr/>
          </p:nvSpPr>
          <p:spPr bwMode="auto">
            <a:xfrm>
              <a:off x="542891" y="4730218"/>
              <a:ext cx="200012" cy="201590"/>
            </a:xfrm>
            <a:prstGeom prst="ellipse">
              <a:avLst/>
            </a:prstGeom>
            <a:solidFill>
              <a:srgbClr val="FFD550"/>
            </a:solidFill>
            <a:ln>
              <a:solidFill>
                <a:srgbClr val="FFD5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6" name="Oval 35"/>
            <p:cNvSpPr/>
            <p:nvPr/>
          </p:nvSpPr>
          <p:spPr bwMode="auto">
            <a:xfrm>
              <a:off x="542891" y="5357210"/>
              <a:ext cx="200012" cy="201589"/>
            </a:xfrm>
            <a:prstGeom prst="ellipse">
              <a:avLst/>
            </a:prstGeom>
            <a:solidFill>
              <a:srgbClr val="FFD550"/>
            </a:solidFill>
            <a:ln>
              <a:solidFill>
                <a:srgbClr val="FFD5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8" name="Oval 37"/>
            <p:cNvSpPr/>
            <p:nvPr/>
          </p:nvSpPr>
          <p:spPr bwMode="auto">
            <a:xfrm>
              <a:off x="542891" y="5793723"/>
              <a:ext cx="200012" cy="201590"/>
            </a:xfrm>
            <a:prstGeom prst="ellipse">
              <a:avLst/>
            </a:prstGeom>
            <a:solidFill>
              <a:srgbClr val="FFD550"/>
            </a:solidFill>
            <a:ln>
              <a:solidFill>
                <a:srgbClr val="FFD5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9" name="Oval 38"/>
            <p:cNvSpPr/>
            <p:nvPr/>
          </p:nvSpPr>
          <p:spPr bwMode="auto">
            <a:xfrm>
              <a:off x="504793" y="3834968"/>
              <a:ext cx="200012" cy="201590"/>
            </a:xfrm>
            <a:prstGeom prst="ellipse">
              <a:avLst/>
            </a:prstGeom>
            <a:solidFill>
              <a:srgbClr val="FFD550"/>
            </a:solidFill>
            <a:ln>
              <a:solidFill>
                <a:srgbClr val="FFD5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0" name="Oval 39"/>
            <p:cNvSpPr/>
            <p:nvPr/>
          </p:nvSpPr>
          <p:spPr bwMode="auto">
            <a:xfrm>
              <a:off x="504793" y="3580997"/>
              <a:ext cx="200012" cy="201590"/>
            </a:xfrm>
            <a:prstGeom prst="ellipse">
              <a:avLst/>
            </a:prstGeom>
            <a:solidFill>
              <a:srgbClr val="FFD550"/>
            </a:solidFill>
            <a:ln>
              <a:solidFill>
                <a:srgbClr val="FFD5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1" name="Oval 40"/>
            <p:cNvSpPr/>
            <p:nvPr/>
          </p:nvSpPr>
          <p:spPr bwMode="auto">
            <a:xfrm>
              <a:off x="504793" y="2952418"/>
              <a:ext cx="200012" cy="201590"/>
            </a:xfrm>
            <a:prstGeom prst="ellipse">
              <a:avLst/>
            </a:prstGeom>
            <a:solidFill>
              <a:srgbClr val="FFD550"/>
            </a:solidFill>
            <a:ln>
              <a:solidFill>
                <a:srgbClr val="FFD5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2" name="Oval 41"/>
            <p:cNvSpPr/>
            <p:nvPr/>
          </p:nvSpPr>
          <p:spPr bwMode="auto">
            <a:xfrm>
              <a:off x="504793" y="2339712"/>
              <a:ext cx="200012" cy="201590"/>
            </a:xfrm>
            <a:prstGeom prst="ellipse">
              <a:avLst/>
            </a:prstGeom>
            <a:solidFill>
              <a:srgbClr val="FFD550"/>
            </a:solidFill>
            <a:ln>
              <a:solidFill>
                <a:srgbClr val="FFD5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3" name="Oval 42"/>
            <p:cNvSpPr/>
            <p:nvPr/>
          </p:nvSpPr>
          <p:spPr bwMode="auto">
            <a:xfrm>
              <a:off x="504793" y="2071455"/>
              <a:ext cx="200012" cy="201589"/>
            </a:xfrm>
            <a:prstGeom prst="ellipse">
              <a:avLst/>
            </a:prstGeom>
            <a:solidFill>
              <a:srgbClr val="FFD550"/>
            </a:solidFill>
            <a:ln>
              <a:solidFill>
                <a:srgbClr val="FFD5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4" name="Oval 43"/>
            <p:cNvSpPr/>
            <p:nvPr/>
          </p:nvSpPr>
          <p:spPr bwMode="auto">
            <a:xfrm>
              <a:off x="504793" y="1804785"/>
              <a:ext cx="200012" cy="200002"/>
            </a:xfrm>
            <a:prstGeom prst="ellipse">
              <a:avLst/>
            </a:prstGeom>
            <a:solidFill>
              <a:srgbClr val="FFD550"/>
            </a:solidFill>
            <a:ln>
              <a:solidFill>
                <a:srgbClr val="FFD5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5" name="Oval 44"/>
            <p:cNvSpPr/>
            <p:nvPr/>
          </p:nvSpPr>
          <p:spPr bwMode="auto">
            <a:xfrm>
              <a:off x="504793" y="1549226"/>
              <a:ext cx="200012" cy="201590"/>
            </a:xfrm>
            <a:prstGeom prst="ellipse">
              <a:avLst/>
            </a:prstGeom>
            <a:solidFill>
              <a:srgbClr val="FFD550"/>
            </a:solidFill>
            <a:ln>
              <a:solidFill>
                <a:srgbClr val="FFD5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6" name="Oval 45"/>
            <p:cNvSpPr/>
            <p:nvPr/>
          </p:nvSpPr>
          <p:spPr bwMode="auto">
            <a:xfrm>
              <a:off x="504793" y="936520"/>
              <a:ext cx="200012" cy="201590"/>
            </a:xfrm>
            <a:prstGeom prst="ellipse">
              <a:avLst/>
            </a:prstGeom>
            <a:solidFill>
              <a:srgbClr val="FFD550"/>
            </a:solidFill>
            <a:ln>
              <a:solidFill>
                <a:srgbClr val="FFD5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7" name="Oval 46"/>
            <p:cNvSpPr/>
            <p:nvPr/>
          </p:nvSpPr>
          <p:spPr bwMode="auto">
            <a:xfrm>
              <a:off x="504793" y="666675"/>
              <a:ext cx="200012" cy="201590"/>
            </a:xfrm>
            <a:prstGeom prst="ellipse">
              <a:avLst/>
            </a:prstGeom>
            <a:solidFill>
              <a:srgbClr val="FFD550"/>
            </a:solidFill>
            <a:ln>
              <a:solidFill>
                <a:srgbClr val="FFD5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8" name="Oval 47"/>
            <p:cNvSpPr/>
            <p:nvPr/>
          </p:nvSpPr>
          <p:spPr bwMode="auto">
            <a:xfrm>
              <a:off x="6255941" y="1441288"/>
              <a:ext cx="200012" cy="200002"/>
            </a:xfrm>
            <a:prstGeom prst="ellipse">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6588D3"/>
                  </a:solidFill>
                  <a:latin typeface="Sassoon Infant Md" panose="02000603050000020003" pitchFamily="50" charset="0"/>
                </a:rPr>
                <a:t>1</a:t>
              </a:r>
            </a:p>
          </p:txBody>
        </p:sp>
        <p:sp>
          <p:nvSpPr>
            <p:cNvPr id="49" name="Oval 48"/>
            <p:cNvSpPr/>
            <p:nvPr/>
          </p:nvSpPr>
          <p:spPr bwMode="auto">
            <a:xfrm>
              <a:off x="6313087" y="1857166"/>
              <a:ext cx="201599" cy="201590"/>
            </a:xfrm>
            <a:prstGeom prst="ellipse">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6588D3"/>
                  </a:solidFill>
                  <a:latin typeface="Sassoon Infant Md" panose="02000603050000020003" pitchFamily="50" charset="0"/>
                </a:rPr>
                <a:t>2</a:t>
              </a:r>
            </a:p>
          </p:txBody>
        </p:sp>
        <p:sp>
          <p:nvSpPr>
            <p:cNvPr id="50" name="Oval 49"/>
            <p:cNvSpPr/>
            <p:nvPr/>
          </p:nvSpPr>
          <p:spPr bwMode="auto">
            <a:xfrm>
              <a:off x="6446429" y="1603195"/>
              <a:ext cx="201599" cy="201590"/>
            </a:xfrm>
            <a:prstGeom prst="ellipse">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6588D3"/>
                  </a:solidFill>
                  <a:latin typeface="Sassoon Infant Md" panose="02000603050000020003" pitchFamily="50" charset="0"/>
                </a:rPr>
                <a:t>3</a:t>
              </a:r>
            </a:p>
          </p:txBody>
        </p:sp>
        <p:sp>
          <p:nvSpPr>
            <p:cNvPr id="51" name="Oval 50"/>
            <p:cNvSpPr/>
            <p:nvPr/>
          </p:nvSpPr>
          <p:spPr bwMode="auto">
            <a:xfrm>
              <a:off x="5974971" y="1549226"/>
              <a:ext cx="201600" cy="201590"/>
            </a:xfrm>
            <a:prstGeom prst="ellipse">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6588D3"/>
                  </a:solidFill>
                  <a:latin typeface="Sassoon Infant Md" panose="02000603050000020003" pitchFamily="50" charset="0"/>
                </a:rPr>
                <a:t>4</a:t>
              </a:r>
            </a:p>
          </p:txBody>
        </p:sp>
        <p:sp>
          <p:nvSpPr>
            <p:cNvPr id="52" name="Oval 51"/>
            <p:cNvSpPr/>
            <p:nvPr/>
          </p:nvSpPr>
          <p:spPr bwMode="auto">
            <a:xfrm>
              <a:off x="6752797" y="2541302"/>
              <a:ext cx="201600" cy="201589"/>
            </a:xfrm>
            <a:prstGeom prst="ellipse">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6588D3"/>
                  </a:solidFill>
                  <a:latin typeface="Sassoon Infant Md" panose="02000603050000020003" pitchFamily="50" charset="0"/>
                </a:rPr>
                <a:t>5</a:t>
              </a:r>
            </a:p>
          </p:txBody>
        </p:sp>
        <p:sp>
          <p:nvSpPr>
            <p:cNvPr id="53" name="Oval 52"/>
            <p:cNvSpPr/>
            <p:nvPr/>
          </p:nvSpPr>
          <p:spPr bwMode="auto">
            <a:xfrm>
              <a:off x="7067102" y="4177830"/>
              <a:ext cx="201600" cy="201590"/>
            </a:xfrm>
            <a:prstGeom prst="ellipse">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6588D3"/>
                  </a:solidFill>
                  <a:latin typeface="Sassoon Infant Md" panose="02000603050000020003" pitchFamily="50" charset="0"/>
                </a:rPr>
                <a:t>6</a:t>
              </a:r>
            </a:p>
          </p:txBody>
        </p:sp>
        <p:sp>
          <p:nvSpPr>
            <p:cNvPr id="54" name="Oval 53"/>
            <p:cNvSpPr/>
            <p:nvPr/>
          </p:nvSpPr>
          <p:spPr bwMode="auto">
            <a:xfrm>
              <a:off x="7229016" y="4574660"/>
              <a:ext cx="200012" cy="201590"/>
            </a:xfrm>
            <a:prstGeom prst="ellipse">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6588D3"/>
                  </a:solidFill>
                  <a:latin typeface="Sassoon Infant Md" panose="02000603050000020003" pitchFamily="50" charset="0"/>
                </a:rPr>
                <a:t>7</a:t>
              </a:r>
            </a:p>
          </p:txBody>
        </p:sp>
        <p:sp>
          <p:nvSpPr>
            <p:cNvPr id="55" name="Oval 54"/>
            <p:cNvSpPr/>
            <p:nvPr/>
          </p:nvSpPr>
          <p:spPr bwMode="auto">
            <a:xfrm>
              <a:off x="6111487" y="3976241"/>
              <a:ext cx="201600" cy="201589"/>
            </a:xfrm>
            <a:prstGeom prst="ellipse">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6588D3"/>
                  </a:solidFill>
                  <a:latin typeface="Sassoon Infant Md" panose="02000603050000020003" pitchFamily="50" charset="0"/>
                </a:rPr>
                <a:t>8</a:t>
              </a:r>
            </a:p>
          </p:txBody>
        </p:sp>
        <p:sp>
          <p:nvSpPr>
            <p:cNvPr id="56" name="Oval 55"/>
            <p:cNvSpPr/>
            <p:nvPr/>
          </p:nvSpPr>
          <p:spPr bwMode="auto">
            <a:xfrm>
              <a:off x="6246417" y="4247672"/>
              <a:ext cx="200012" cy="200002"/>
            </a:xfrm>
            <a:prstGeom prst="ellipse">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6588D3"/>
                  </a:solidFill>
                  <a:latin typeface="Sassoon Infant Md" panose="02000603050000020003" pitchFamily="50" charset="0"/>
                </a:rPr>
                <a:t>9</a:t>
              </a:r>
            </a:p>
          </p:txBody>
        </p:sp>
        <p:sp>
          <p:nvSpPr>
            <p:cNvPr id="57" name="Oval 56"/>
            <p:cNvSpPr/>
            <p:nvPr/>
          </p:nvSpPr>
          <p:spPr bwMode="auto">
            <a:xfrm>
              <a:off x="6346422" y="4527041"/>
              <a:ext cx="200012" cy="203177"/>
            </a:xfrm>
            <a:prstGeom prst="ellipse">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6588D3"/>
                  </a:solidFill>
                  <a:latin typeface="Sassoon Infant Md" panose="02000603050000020003" pitchFamily="50" charset="0"/>
                </a:rPr>
                <a:t>10</a:t>
              </a:r>
            </a:p>
          </p:txBody>
        </p:sp>
        <p:sp>
          <p:nvSpPr>
            <p:cNvPr id="58" name="Oval 57"/>
            <p:cNvSpPr/>
            <p:nvPr/>
          </p:nvSpPr>
          <p:spPr bwMode="auto">
            <a:xfrm>
              <a:off x="6565483" y="5457211"/>
              <a:ext cx="201600" cy="201590"/>
            </a:xfrm>
            <a:prstGeom prst="ellipse">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6588D3"/>
                  </a:solidFill>
                  <a:latin typeface="Sassoon Infant Md" panose="02000603050000020003" pitchFamily="50" charset="0"/>
                </a:rPr>
                <a:t>11</a:t>
              </a:r>
            </a:p>
          </p:txBody>
        </p:sp>
        <p:sp>
          <p:nvSpPr>
            <p:cNvPr id="59" name="Oval 58"/>
            <p:cNvSpPr/>
            <p:nvPr/>
          </p:nvSpPr>
          <p:spPr bwMode="auto">
            <a:xfrm>
              <a:off x="5949573" y="5257208"/>
              <a:ext cx="201600" cy="200002"/>
            </a:xfrm>
            <a:prstGeom prst="ellipse">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6588D3"/>
                  </a:solidFill>
                  <a:latin typeface="Sassoon Infant Md" panose="02000603050000020003" pitchFamily="50" charset="0"/>
                </a:rPr>
                <a:t>12</a:t>
              </a:r>
            </a:p>
          </p:txBody>
        </p:sp>
        <p:sp>
          <p:nvSpPr>
            <p:cNvPr id="60" name="Oval 59"/>
            <p:cNvSpPr/>
            <p:nvPr/>
          </p:nvSpPr>
          <p:spPr bwMode="auto">
            <a:xfrm>
              <a:off x="6743272" y="6057218"/>
              <a:ext cx="201600" cy="201590"/>
            </a:xfrm>
            <a:prstGeom prst="ellipse">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6588D3"/>
                  </a:solidFill>
                  <a:latin typeface="Sassoon Infant Md" panose="02000603050000020003" pitchFamily="50" charset="0"/>
                </a:rPr>
                <a:t>13</a:t>
              </a:r>
            </a:p>
          </p:txBody>
        </p:sp>
        <p:sp>
          <p:nvSpPr>
            <p:cNvPr id="61" name="Oval 60"/>
            <p:cNvSpPr/>
            <p:nvPr/>
          </p:nvSpPr>
          <p:spPr bwMode="auto">
            <a:xfrm>
              <a:off x="542891" y="6214364"/>
              <a:ext cx="200012" cy="201589"/>
            </a:xfrm>
            <a:prstGeom prst="ellipse">
              <a:avLst/>
            </a:prstGeom>
            <a:solidFill>
              <a:srgbClr val="FFD550"/>
            </a:solidFill>
            <a:ln>
              <a:solidFill>
                <a:srgbClr val="FFD5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376" name="Rectangle 61"/>
            <p:cNvSpPr>
              <a:spLocks noChangeArrowheads="1"/>
            </p:cNvSpPr>
            <p:nvPr/>
          </p:nvSpPr>
          <p:spPr bwMode="auto">
            <a:xfrm>
              <a:off x="462504" y="643109"/>
              <a:ext cx="3913620" cy="589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spcBef>
                  <a:spcPct val="0"/>
                </a:spcBef>
                <a:spcAft>
                  <a:spcPts val="600"/>
                </a:spcAft>
                <a:buClr>
                  <a:srgbClr val="6588D3"/>
                </a:buClr>
                <a:buSzPct val="83000"/>
                <a:buFont typeface="Sassoon Infant Md" panose="02000603050000020003" pitchFamily="50" charset="0"/>
                <a:buAutoNum type="arabicPeriod"/>
              </a:pPr>
              <a:r>
                <a:rPr lang="en-GB" altLang="en-US" sz="1200" b="1" dirty="0">
                  <a:solidFill>
                    <a:schemeClr val="tx1"/>
                  </a:solidFill>
                </a:rPr>
                <a:t>Mouth</a:t>
              </a:r>
              <a:r>
                <a:rPr lang="en-GB" altLang="en-US" sz="1200" dirty="0">
                  <a:solidFill>
                    <a:schemeClr val="tx1"/>
                  </a:solidFill>
                </a:rPr>
                <a:t>: Food enters the system</a:t>
              </a:r>
            </a:p>
            <a:p>
              <a:pPr>
                <a:lnSpc>
                  <a:spcPct val="100000"/>
                </a:lnSpc>
                <a:spcBef>
                  <a:spcPct val="0"/>
                </a:spcBef>
                <a:spcAft>
                  <a:spcPts val="600"/>
                </a:spcAft>
                <a:buClr>
                  <a:srgbClr val="6588D3"/>
                </a:buClr>
                <a:buSzPct val="83000"/>
                <a:buFont typeface="Sassoon Infant Md" panose="02000603050000020003" pitchFamily="50" charset="0"/>
                <a:buAutoNum type="arabicPeriod"/>
              </a:pPr>
              <a:r>
                <a:rPr lang="en-GB" altLang="en-US" sz="1200" b="1" dirty="0">
                  <a:solidFill>
                    <a:schemeClr val="tx1"/>
                  </a:solidFill>
                </a:rPr>
                <a:t>Salivary glands</a:t>
              </a:r>
              <a:r>
                <a:rPr lang="en-GB" altLang="en-US" sz="1200" dirty="0">
                  <a:solidFill>
                    <a:schemeClr val="tx1"/>
                  </a:solidFill>
                </a:rPr>
                <a:t>: Produce saliva which contain an enzyme called amylase. This breaks down starch in carbohydrates.</a:t>
              </a:r>
            </a:p>
            <a:p>
              <a:pPr>
                <a:lnSpc>
                  <a:spcPct val="100000"/>
                </a:lnSpc>
                <a:spcBef>
                  <a:spcPct val="0"/>
                </a:spcBef>
                <a:spcAft>
                  <a:spcPts val="600"/>
                </a:spcAft>
                <a:buClr>
                  <a:srgbClr val="6588D3"/>
                </a:buClr>
                <a:buSzPct val="83000"/>
                <a:buFont typeface="Sassoon Infant Md" panose="02000603050000020003" pitchFamily="50" charset="0"/>
                <a:buAutoNum type="arabicPeriod"/>
              </a:pPr>
              <a:r>
                <a:rPr lang="en-GB" altLang="en-US" sz="1200" b="1" dirty="0">
                  <a:solidFill>
                    <a:schemeClr val="tx1"/>
                  </a:solidFill>
                </a:rPr>
                <a:t>Tongue</a:t>
              </a:r>
              <a:r>
                <a:rPr lang="en-GB" altLang="en-US" sz="1200" dirty="0">
                  <a:solidFill>
                    <a:schemeClr val="tx1"/>
                  </a:solidFill>
                </a:rPr>
                <a:t>: Mixes food with saliva.</a:t>
              </a:r>
            </a:p>
            <a:p>
              <a:pPr>
                <a:lnSpc>
                  <a:spcPct val="100000"/>
                </a:lnSpc>
                <a:spcBef>
                  <a:spcPct val="0"/>
                </a:spcBef>
                <a:spcAft>
                  <a:spcPts val="600"/>
                </a:spcAft>
                <a:buClr>
                  <a:srgbClr val="6588D3"/>
                </a:buClr>
                <a:buSzPct val="83000"/>
                <a:buFont typeface="Sassoon Infant Md" panose="02000603050000020003" pitchFamily="50" charset="0"/>
                <a:buAutoNum type="arabicPeriod"/>
              </a:pPr>
              <a:r>
                <a:rPr lang="en-GB" altLang="en-US" sz="1200" b="1" dirty="0">
                  <a:solidFill>
                    <a:schemeClr val="tx1"/>
                  </a:solidFill>
                </a:rPr>
                <a:t>Teeth</a:t>
              </a:r>
              <a:r>
                <a:rPr lang="en-GB" altLang="en-US" sz="1200" dirty="0">
                  <a:solidFill>
                    <a:schemeClr val="tx1"/>
                  </a:solidFill>
                </a:rPr>
                <a:t>: Tear, cut and grind food.</a:t>
              </a:r>
            </a:p>
            <a:p>
              <a:pPr>
                <a:lnSpc>
                  <a:spcPct val="100000"/>
                </a:lnSpc>
                <a:spcBef>
                  <a:spcPct val="0"/>
                </a:spcBef>
                <a:spcAft>
                  <a:spcPts val="600"/>
                </a:spcAft>
                <a:buClr>
                  <a:srgbClr val="6588D3"/>
                </a:buClr>
                <a:buSzPct val="83000"/>
                <a:buFont typeface="Sassoon Infant Md" panose="02000603050000020003" pitchFamily="50" charset="0"/>
                <a:buAutoNum type="arabicPeriod"/>
              </a:pPr>
              <a:r>
                <a:rPr lang="en-GB" altLang="en-US" sz="1200" b="1" dirty="0">
                  <a:solidFill>
                    <a:schemeClr val="tx1"/>
                  </a:solidFill>
                </a:rPr>
                <a:t>Oesophagus</a:t>
              </a:r>
              <a:r>
                <a:rPr lang="en-GB" altLang="en-US" sz="1200" dirty="0">
                  <a:solidFill>
                    <a:schemeClr val="tx1"/>
                  </a:solidFill>
                </a:rPr>
                <a:t>: Tubes that leads food to the stomach.</a:t>
              </a:r>
            </a:p>
            <a:p>
              <a:pPr>
                <a:lnSpc>
                  <a:spcPct val="100000"/>
                </a:lnSpc>
                <a:spcBef>
                  <a:spcPct val="0"/>
                </a:spcBef>
                <a:spcAft>
                  <a:spcPts val="600"/>
                </a:spcAft>
                <a:buClr>
                  <a:srgbClr val="6588D3"/>
                </a:buClr>
                <a:buSzPct val="83000"/>
                <a:buFont typeface="Sassoon Infant Md" panose="02000603050000020003" pitchFamily="50" charset="0"/>
                <a:buAutoNum type="arabicPeriod"/>
              </a:pPr>
              <a:r>
                <a:rPr lang="en-GB" altLang="en-US" sz="1200" b="1" dirty="0">
                  <a:solidFill>
                    <a:schemeClr val="tx1"/>
                  </a:solidFill>
                </a:rPr>
                <a:t>Stomach</a:t>
              </a:r>
              <a:r>
                <a:rPr lang="en-GB" altLang="en-US" sz="1200" dirty="0">
                  <a:solidFill>
                    <a:schemeClr val="tx1"/>
                  </a:solidFill>
                </a:rPr>
                <a:t>: Produces enzymes and acids to break food down. Churns food into small pieces. The mixture of stomach acids, enzymes and food is called ‘</a:t>
              </a:r>
              <a:r>
                <a:rPr lang="en-GB" altLang="en-US" sz="1200" dirty="0" err="1">
                  <a:solidFill>
                    <a:schemeClr val="tx1"/>
                  </a:solidFill>
                </a:rPr>
                <a:t>chyme</a:t>
              </a:r>
              <a:r>
                <a:rPr lang="en-GB" altLang="en-US" sz="1200" dirty="0">
                  <a:solidFill>
                    <a:schemeClr val="tx1"/>
                  </a:solidFill>
                </a:rPr>
                <a:t>’</a:t>
              </a:r>
            </a:p>
            <a:p>
              <a:pPr>
                <a:lnSpc>
                  <a:spcPct val="100000"/>
                </a:lnSpc>
                <a:spcBef>
                  <a:spcPct val="0"/>
                </a:spcBef>
                <a:spcAft>
                  <a:spcPts val="600"/>
                </a:spcAft>
                <a:buClr>
                  <a:srgbClr val="6588D3"/>
                </a:buClr>
                <a:buSzPct val="83000"/>
                <a:buFont typeface="Sassoon Infant Md" panose="02000603050000020003" pitchFamily="50" charset="0"/>
                <a:buAutoNum type="arabicPeriod"/>
              </a:pPr>
              <a:r>
                <a:rPr lang="en-GB" altLang="en-US" sz="1200" b="1" dirty="0">
                  <a:solidFill>
                    <a:schemeClr val="tx1"/>
                  </a:solidFill>
                </a:rPr>
                <a:t>Pancreas</a:t>
              </a:r>
              <a:r>
                <a:rPr lang="en-GB" altLang="en-US" sz="1200" dirty="0">
                  <a:solidFill>
                    <a:schemeClr val="tx1"/>
                  </a:solidFill>
                </a:rPr>
                <a:t>: Produces enzymes to break down fats, carbohydrates and proteins which are released into the duodenum.</a:t>
              </a:r>
            </a:p>
            <a:p>
              <a:pPr>
                <a:lnSpc>
                  <a:spcPct val="100000"/>
                </a:lnSpc>
                <a:spcBef>
                  <a:spcPct val="0"/>
                </a:spcBef>
                <a:spcAft>
                  <a:spcPts val="600"/>
                </a:spcAft>
                <a:buClr>
                  <a:srgbClr val="6588D3"/>
                </a:buClr>
                <a:buSzPct val="83000"/>
                <a:buFont typeface="Sassoon Infant Md" panose="02000603050000020003" pitchFamily="50" charset="0"/>
                <a:buAutoNum type="arabicPeriod"/>
              </a:pPr>
              <a:r>
                <a:rPr lang="en-GB" altLang="en-US" sz="1200" b="1" dirty="0">
                  <a:solidFill>
                    <a:schemeClr val="tx1"/>
                  </a:solidFill>
                </a:rPr>
                <a:t>Liver</a:t>
              </a:r>
              <a:r>
                <a:rPr lang="en-GB" altLang="en-US" sz="1200" dirty="0">
                  <a:solidFill>
                    <a:schemeClr val="tx1"/>
                  </a:solidFill>
                </a:rPr>
                <a:t>: Produces bile that breaks down fats.</a:t>
              </a:r>
            </a:p>
            <a:p>
              <a:pPr>
                <a:lnSpc>
                  <a:spcPct val="100000"/>
                </a:lnSpc>
                <a:spcBef>
                  <a:spcPct val="0"/>
                </a:spcBef>
                <a:spcAft>
                  <a:spcPts val="600"/>
                </a:spcAft>
                <a:buClr>
                  <a:srgbClr val="6588D3"/>
                </a:buClr>
                <a:buSzPct val="83000"/>
                <a:buFont typeface="Sassoon Infant Md" panose="02000603050000020003" pitchFamily="50" charset="0"/>
                <a:buAutoNum type="arabicPeriod"/>
              </a:pPr>
              <a:r>
                <a:rPr lang="en-GB" altLang="en-US" sz="1200" b="1" dirty="0">
                  <a:solidFill>
                    <a:schemeClr val="tx1"/>
                  </a:solidFill>
                </a:rPr>
                <a:t>Gall Bladder</a:t>
              </a:r>
              <a:r>
                <a:rPr lang="en-GB" altLang="en-US" sz="1200" dirty="0">
                  <a:solidFill>
                    <a:schemeClr val="tx1"/>
                  </a:solidFill>
                </a:rPr>
                <a:t>: Stores bile and releases it to the Duodenum when needed.</a:t>
              </a:r>
            </a:p>
            <a:p>
              <a:pPr>
                <a:lnSpc>
                  <a:spcPct val="100000"/>
                </a:lnSpc>
                <a:spcBef>
                  <a:spcPct val="0"/>
                </a:spcBef>
                <a:spcAft>
                  <a:spcPts val="600"/>
                </a:spcAft>
                <a:buClr>
                  <a:srgbClr val="6588D3"/>
                </a:buClr>
                <a:buSzPct val="83000"/>
                <a:buFont typeface="Sassoon Infant Md" panose="02000603050000020003" pitchFamily="50" charset="0"/>
                <a:buAutoNum type="arabicPeriod"/>
              </a:pPr>
              <a:r>
                <a:rPr lang="en-GB" altLang="en-US" sz="1200" b="1" dirty="0">
                  <a:solidFill>
                    <a:schemeClr val="tx1"/>
                  </a:solidFill>
                </a:rPr>
                <a:t>Duodenum</a:t>
              </a:r>
              <a:r>
                <a:rPr lang="en-GB" altLang="en-US" sz="1200" dirty="0">
                  <a:solidFill>
                    <a:schemeClr val="tx1"/>
                  </a:solidFill>
                </a:rPr>
                <a:t>: First part of the small intestine. Food is broken down by bile and enzymes.</a:t>
              </a:r>
            </a:p>
            <a:p>
              <a:pPr>
                <a:lnSpc>
                  <a:spcPct val="100000"/>
                </a:lnSpc>
                <a:spcBef>
                  <a:spcPct val="0"/>
                </a:spcBef>
                <a:spcAft>
                  <a:spcPts val="600"/>
                </a:spcAft>
                <a:buClr>
                  <a:srgbClr val="6588D3"/>
                </a:buClr>
                <a:buSzPct val="83000"/>
                <a:buFont typeface="Sassoon Infant Md" panose="02000603050000020003" pitchFamily="50" charset="0"/>
                <a:buAutoNum type="arabicPeriod"/>
              </a:pPr>
              <a:r>
                <a:rPr lang="en-GB" altLang="en-US" sz="1200" b="1" dirty="0">
                  <a:solidFill>
                    <a:schemeClr val="tx1"/>
                  </a:solidFill>
                </a:rPr>
                <a:t>Small Intestine</a:t>
              </a:r>
              <a:r>
                <a:rPr lang="en-GB" altLang="en-US" sz="1200" dirty="0">
                  <a:solidFill>
                    <a:schemeClr val="tx1"/>
                  </a:solidFill>
                </a:rPr>
                <a:t>: Nutrients are absorbed into the bloodstream here. Remaining food is passed to the large intestine.</a:t>
              </a:r>
            </a:p>
            <a:p>
              <a:pPr>
                <a:lnSpc>
                  <a:spcPct val="100000"/>
                </a:lnSpc>
                <a:spcBef>
                  <a:spcPct val="0"/>
                </a:spcBef>
                <a:spcAft>
                  <a:spcPts val="600"/>
                </a:spcAft>
                <a:buClr>
                  <a:srgbClr val="6588D3"/>
                </a:buClr>
                <a:buSzPct val="83000"/>
                <a:buFont typeface="Sassoon Infant Md" panose="02000603050000020003" pitchFamily="50" charset="0"/>
                <a:buAutoNum type="arabicPeriod"/>
              </a:pPr>
              <a:r>
                <a:rPr lang="en-GB" altLang="en-US" sz="1200" b="1" dirty="0">
                  <a:solidFill>
                    <a:schemeClr val="tx1"/>
                  </a:solidFill>
                </a:rPr>
                <a:t>Large Intestine</a:t>
              </a:r>
              <a:r>
                <a:rPr lang="en-GB" altLang="en-US" sz="1200" dirty="0">
                  <a:solidFill>
                    <a:schemeClr val="tx1"/>
                  </a:solidFill>
                </a:rPr>
                <a:t>: Absorbs water from remaining food. This food forms into stools.</a:t>
              </a:r>
            </a:p>
            <a:p>
              <a:pPr>
                <a:lnSpc>
                  <a:spcPct val="100000"/>
                </a:lnSpc>
                <a:spcBef>
                  <a:spcPct val="0"/>
                </a:spcBef>
                <a:spcAft>
                  <a:spcPts val="600"/>
                </a:spcAft>
                <a:buClr>
                  <a:srgbClr val="6588D3"/>
                </a:buClr>
                <a:buSzPct val="83000"/>
                <a:buFont typeface="Sassoon Infant Md" panose="02000603050000020003" pitchFamily="50" charset="0"/>
                <a:buAutoNum type="arabicPeriod"/>
              </a:pPr>
              <a:r>
                <a:rPr lang="en-GB" altLang="en-US" sz="1200" b="1" dirty="0">
                  <a:solidFill>
                    <a:schemeClr val="tx1"/>
                  </a:solidFill>
                </a:rPr>
                <a:t>Rectum</a:t>
              </a:r>
              <a:r>
                <a:rPr lang="en-GB" altLang="en-US" sz="1200" dirty="0">
                  <a:solidFill>
                    <a:schemeClr val="tx1"/>
                  </a:solidFill>
                </a:rPr>
                <a:t>: Stores stools and signals to the brain that there are stools that need releasing.</a:t>
              </a:r>
            </a:p>
            <a:p>
              <a:pPr>
                <a:lnSpc>
                  <a:spcPct val="100000"/>
                </a:lnSpc>
                <a:spcBef>
                  <a:spcPct val="0"/>
                </a:spcBef>
                <a:spcAft>
                  <a:spcPts val="600"/>
                </a:spcAft>
                <a:buClr>
                  <a:srgbClr val="6588D3"/>
                </a:buClr>
                <a:buSzPct val="83000"/>
                <a:buFont typeface="Sassoon Infant Md" panose="02000603050000020003" pitchFamily="50" charset="0"/>
                <a:buAutoNum type="arabicPeriod"/>
              </a:pPr>
              <a:r>
                <a:rPr lang="en-GB" altLang="en-US" sz="1200" b="1" dirty="0">
                  <a:solidFill>
                    <a:schemeClr val="tx1"/>
                  </a:solidFill>
                </a:rPr>
                <a:t>Anus</a:t>
              </a:r>
              <a:r>
                <a:rPr lang="en-GB" altLang="en-US" sz="1200" dirty="0">
                  <a:solidFill>
                    <a:schemeClr val="tx1"/>
                  </a:solidFill>
                </a:rPr>
                <a:t>: Stools are released out of the body.</a:t>
              </a:r>
            </a:p>
          </p:txBody>
        </p:sp>
        <p:sp>
          <p:nvSpPr>
            <p:cNvPr id="63" name="Oval 62"/>
            <p:cNvSpPr/>
            <p:nvPr/>
          </p:nvSpPr>
          <p:spPr bwMode="auto">
            <a:xfrm>
              <a:off x="6743272" y="6425477"/>
              <a:ext cx="201600" cy="201590"/>
            </a:xfrm>
            <a:prstGeom prst="ellipse">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6588D3"/>
                  </a:solidFill>
                  <a:latin typeface="Sassoon Infant Md" panose="02000603050000020003" pitchFamily="50" charset="0"/>
                </a:rPr>
                <a:t>14</a:t>
              </a: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4"/>
                  </p:tgtEl>
                </p:cond>
              </p:nextCondLst>
            </p:seq>
            <p:seq concurrent="1" nextAc="seek">
              <p:cTn id="9" restart="whenNotActive" fill="hold" evtFilter="cancelBubble" nodeType="interactiveSeq">
                <p:stCondLst>
                  <p:cond evt="onClick" delay="0">
                    <p:tgtEl>
                      <p:spTgt spid="26"/>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2" presetClass="exit" presetSubtype="4" fill="hold" nodeType="clickEffect">
                                  <p:stCondLst>
                                    <p:cond delay="0"/>
                                  </p:stCondLst>
                                  <p:childTnLst>
                                    <p:anim calcmode="lin" valueType="num">
                                      <p:cBhvr additive="base">
                                        <p:cTn id="13" dur="500"/>
                                        <p:tgtEl>
                                          <p:spTgt spid="26"/>
                                        </p:tgtEl>
                                        <p:attrNameLst>
                                          <p:attrName>ppt_x</p:attrName>
                                        </p:attrNameLst>
                                      </p:cBhvr>
                                      <p:tavLst>
                                        <p:tav tm="0">
                                          <p:val>
                                            <p:strVal val="ppt_x"/>
                                          </p:val>
                                        </p:tav>
                                        <p:tav tm="100000">
                                          <p:val>
                                            <p:strVal val="ppt_x"/>
                                          </p:val>
                                        </p:tav>
                                      </p:tavLst>
                                    </p:anim>
                                    <p:anim calcmode="lin" valueType="num">
                                      <p:cBhvr additive="base">
                                        <p:cTn id="14" dur="500"/>
                                        <p:tgtEl>
                                          <p:spTgt spid="26"/>
                                        </p:tgtEl>
                                        <p:attrNameLst>
                                          <p:attrName>ppt_y</p:attrName>
                                        </p:attrNameLst>
                                      </p:cBhvr>
                                      <p:tavLst>
                                        <p:tav tm="0">
                                          <p:val>
                                            <p:strVal val="ppt_y"/>
                                          </p:val>
                                        </p:tav>
                                        <p:tav tm="100000">
                                          <p:val>
                                            <p:strVal val="1+ppt_h/2"/>
                                          </p:val>
                                        </p:tav>
                                      </p:tavLst>
                                    </p:anim>
                                    <p:set>
                                      <p:cBhvr>
                                        <p:cTn id="15"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Rounded Rectangle 8"/>
          <p:cNvSpPr/>
          <p:nvPr/>
        </p:nvSpPr>
        <p:spPr>
          <a:xfrm>
            <a:off x="635000" y="1639888"/>
            <a:ext cx="7867650" cy="4541837"/>
          </a:xfrm>
          <a:prstGeom prst="roundRect">
            <a:avLst>
              <a:gd name="adj" fmla="val 2464"/>
            </a:avLst>
          </a:prstGeom>
          <a:solidFill>
            <a:srgbClr val="6588D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9" name="Title 5"/>
          <p:cNvSpPr>
            <a:spLocks noGrp="1"/>
          </p:cNvSpPr>
          <p:nvPr>
            <p:ph type="title"/>
          </p:nvPr>
        </p:nvSpPr>
        <p:spPr>
          <a:xfrm>
            <a:off x="484188" y="776288"/>
            <a:ext cx="8220075" cy="631825"/>
          </a:xfrm>
        </p:spPr>
        <p:txBody>
          <a:bodyPr>
            <a:normAutofit fontScale="90000"/>
          </a:bodyPr>
          <a:lstStyle/>
          <a:p>
            <a:pPr algn="ctr" eaLnBrk="1" hangingPunct="1">
              <a:defRPr/>
            </a:pPr>
            <a:r>
              <a:rPr lang="en-GB" dirty="0">
                <a:latin typeface="Twinkl" pitchFamily="2" charset="0"/>
              </a:rPr>
              <a:t>How Does It Work?</a:t>
            </a:r>
            <a:endParaRPr lang="en-GB" altLang="en-US" dirty="0">
              <a:latin typeface="Twinkl" pitchFamily="2" charset="0"/>
            </a:endParaRPr>
          </a:p>
        </p:txBody>
      </p:sp>
      <p:pic>
        <p:nvPicPr>
          <p:cNvPr id="7" name="Picture 6"/>
          <p:cNvPicPr>
            <a:picLocks noChangeAspect="1"/>
          </p:cNvPicPr>
          <p:nvPr/>
        </p:nvPicPr>
        <p:blipFill>
          <a:blip r:embed="rId4"/>
          <a:stretch>
            <a:fillRect/>
          </a:stretch>
        </p:blipFill>
        <p:spPr>
          <a:xfrm rot="160006">
            <a:off x="4368800" y="1857375"/>
            <a:ext cx="2936875" cy="4152900"/>
          </a:xfrm>
          <a:prstGeom prst="rect">
            <a:avLst/>
          </a:prstGeom>
          <a:effectLst>
            <a:outerShdw blurRad="50800" dist="38100" dir="10800000" algn="r" rotWithShape="0">
              <a:prstClr val="black">
                <a:alpha val="40000"/>
              </a:prstClr>
            </a:outerShdw>
          </a:effectLst>
        </p:spPr>
      </p:pic>
      <p:pic>
        <p:nvPicPr>
          <p:cNvPr id="3" name="Picture 2"/>
          <p:cNvPicPr>
            <a:picLocks noChangeAspect="1"/>
          </p:cNvPicPr>
          <p:nvPr/>
        </p:nvPicPr>
        <p:blipFill>
          <a:blip r:embed="rId5"/>
          <a:stretch>
            <a:fillRect/>
          </a:stretch>
        </p:blipFill>
        <p:spPr>
          <a:xfrm>
            <a:off x="1774825" y="1857375"/>
            <a:ext cx="2936875" cy="4152900"/>
          </a:xfrm>
          <a:prstGeom prst="rect">
            <a:avLst/>
          </a:prstGeom>
          <a:effectLst>
            <a:outerShdw blurRad="50800" dist="38100" algn="l" rotWithShape="0">
              <a:prstClr val="black">
                <a:alpha val="40000"/>
              </a:prst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9" name="Title 5"/>
          <p:cNvSpPr>
            <a:spLocks noGrp="1"/>
          </p:cNvSpPr>
          <p:nvPr>
            <p:ph type="title"/>
          </p:nvPr>
        </p:nvSpPr>
        <p:spPr>
          <a:xfrm>
            <a:off x="484188" y="623888"/>
            <a:ext cx="8220075" cy="631825"/>
          </a:xfrm>
        </p:spPr>
        <p:txBody>
          <a:bodyPr>
            <a:normAutofit fontScale="90000"/>
          </a:bodyPr>
          <a:lstStyle/>
          <a:p>
            <a:pPr algn="ctr" eaLnBrk="1" hangingPunct="1">
              <a:defRPr/>
            </a:pPr>
            <a:r>
              <a:rPr lang="en-GB" dirty="0">
                <a:latin typeface="Twinkl" pitchFamily="2" charset="0"/>
              </a:rPr>
              <a:t>How Does It Work?</a:t>
            </a:r>
            <a:endParaRPr lang="en-GB" altLang="en-US" dirty="0">
              <a:latin typeface="Twinkl" pitchFamily="2" charset="0"/>
            </a:endParaRPr>
          </a:p>
        </p:txBody>
      </p:sp>
      <p:sp>
        <p:nvSpPr>
          <p:cNvPr id="9" name="Rounded Rectangle 8"/>
          <p:cNvSpPr/>
          <p:nvPr/>
        </p:nvSpPr>
        <p:spPr>
          <a:xfrm>
            <a:off x="635000" y="2273566"/>
            <a:ext cx="7867650" cy="1304925"/>
          </a:xfrm>
          <a:prstGeom prst="roundRect">
            <a:avLst>
              <a:gd name="adj" fmla="val 2464"/>
            </a:avLst>
          </a:prstGeom>
          <a:solidFill>
            <a:srgbClr val="6588D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Rounded Rectangle 7"/>
          <p:cNvSpPr/>
          <p:nvPr/>
        </p:nvSpPr>
        <p:spPr>
          <a:xfrm>
            <a:off x="635000" y="3630101"/>
            <a:ext cx="7867650" cy="1306512"/>
          </a:xfrm>
          <a:prstGeom prst="roundRect">
            <a:avLst>
              <a:gd name="adj" fmla="val 2464"/>
            </a:avLst>
          </a:prstGeom>
          <a:solidFill>
            <a:srgbClr val="F8A9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Rounded Rectangle 9"/>
          <p:cNvSpPr/>
          <p:nvPr/>
        </p:nvSpPr>
        <p:spPr>
          <a:xfrm>
            <a:off x="635000" y="4976003"/>
            <a:ext cx="7867650" cy="1306512"/>
          </a:xfrm>
          <a:prstGeom prst="roundRect">
            <a:avLst>
              <a:gd name="adj" fmla="val 2464"/>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8439"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9163" y="2562491"/>
            <a:ext cx="3203575"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19163" y="5288740"/>
            <a:ext cx="30861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55675" y="3973001"/>
            <a:ext cx="3130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TextBox 12"/>
          <p:cNvSpPr txBox="1">
            <a:spLocks noChangeArrowheads="1"/>
          </p:cNvSpPr>
          <p:nvPr/>
        </p:nvSpPr>
        <p:spPr bwMode="auto">
          <a:xfrm>
            <a:off x="4695825" y="2527566"/>
            <a:ext cx="30924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sz="1600">
                <a:solidFill>
                  <a:schemeClr val="tx1"/>
                </a:solidFill>
                <a:latin typeface="Twinkl" pitchFamily="2" charset="0"/>
              </a:rPr>
              <a:t>Carbohydrase enzymes break down starch (in carbohydrates) into sugars.</a:t>
            </a:r>
          </a:p>
        </p:txBody>
      </p:sp>
      <p:sp>
        <p:nvSpPr>
          <p:cNvPr id="18443" name="TextBox 13"/>
          <p:cNvSpPr txBox="1">
            <a:spLocks noChangeArrowheads="1"/>
          </p:cNvSpPr>
          <p:nvPr/>
        </p:nvSpPr>
        <p:spPr bwMode="auto">
          <a:xfrm>
            <a:off x="4433888" y="3742666"/>
            <a:ext cx="40687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sz="1600" dirty="0">
                <a:solidFill>
                  <a:schemeClr val="tx1"/>
                </a:solidFill>
                <a:latin typeface="Twinkl" pitchFamily="2" charset="0"/>
              </a:rPr>
              <a:t>Protease enzymes break down proteins into amino acids. (Not to be confused with stomach acid!) These are essential to help the body to grow and repair body tissue.</a:t>
            </a:r>
          </a:p>
        </p:txBody>
      </p:sp>
      <p:sp>
        <p:nvSpPr>
          <p:cNvPr id="18444" name="TextBox 14"/>
          <p:cNvSpPr txBox="1">
            <a:spLocks noChangeArrowheads="1"/>
          </p:cNvSpPr>
          <p:nvPr/>
        </p:nvSpPr>
        <p:spPr bwMode="auto">
          <a:xfrm>
            <a:off x="4667250" y="5139515"/>
            <a:ext cx="370205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sz="1600">
                <a:solidFill>
                  <a:schemeClr val="tx1"/>
                </a:solidFill>
                <a:latin typeface="Twinkl" pitchFamily="2" charset="0"/>
              </a:rPr>
              <a:t>In the duodenum, bile from the liver breaks down fat. Then the lipase enzymes break the fat down further into fatty acids and glycerol.</a:t>
            </a:r>
          </a:p>
          <a:p>
            <a:pPr>
              <a:lnSpc>
                <a:spcPct val="100000"/>
              </a:lnSpc>
              <a:spcBef>
                <a:spcPct val="0"/>
              </a:spcBef>
              <a:buFontTx/>
              <a:buNone/>
            </a:pPr>
            <a:endParaRPr lang="en-GB" altLang="en-US">
              <a:solidFill>
                <a:schemeClr val="tx1"/>
              </a:solidFill>
              <a:latin typeface="Twinkl" pitchFamily="2" charset="0"/>
            </a:endParaRPr>
          </a:p>
        </p:txBody>
      </p:sp>
      <p:sp>
        <p:nvSpPr>
          <p:cNvPr id="18445" name="Rectangle 15"/>
          <p:cNvSpPr>
            <a:spLocks noChangeArrowheads="1"/>
          </p:cNvSpPr>
          <p:nvPr/>
        </p:nvSpPr>
        <p:spPr bwMode="auto">
          <a:xfrm>
            <a:off x="827089" y="1173509"/>
            <a:ext cx="745331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spcBef>
                <a:spcPct val="0"/>
              </a:spcBef>
              <a:buNone/>
            </a:pPr>
            <a:r>
              <a:rPr lang="en-GB" altLang="en-US" sz="1600" b="1" dirty="0" smtClean="0">
                <a:solidFill>
                  <a:schemeClr val="tx1"/>
                </a:solidFill>
                <a:latin typeface="Twinkl" pitchFamily="2" charset="0"/>
              </a:rPr>
              <a:t>How Are Nutrients Broken Down?</a:t>
            </a:r>
          </a:p>
          <a:p>
            <a:pPr>
              <a:lnSpc>
                <a:spcPct val="100000"/>
              </a:lnSpc>
              <a:spcBef>
                <a:spcPct val="0"/>
              </a:spcBef>
              <a:buFontTx/>
              <a:buNone/>
            </a:pPr>
            <a:r>
              <a:rPr lang="en-GB" altLang="en-US" sz="1600" dirty="0" smtClean="0">
                <a:solidFill>
                  <a:schemeClr val="tx1"/>
                </a:solidFill>
                <a:latin typeface="Twinkl" pitchFamily="2" charset="0"/>
              </a:rPr>
              <a:t>Stomach </a:t>
            </a:r>
            <a:r>
              <a:rPr lang="en-GB" altLang="en-US" sz="1600" dirty="0">
                <a:solidFill>
                  <a:schemeClr val="tx1"/>
                </a:solidFill>
                <a:latin typeface="Twinkl" pitchFamily="2" charset="0"/>
              </a:rPr>
              <a:t>acids break food down into a substance called </a:t>
            </a:r>
            <a:r>
              <a:rPr lang="en-GB" altLang="en-US" sz="1600" dirty="0" err="1">
                <a:solidFill>
                  <a:schemeClr val="tx1"/>
                </a:solidFill>
                <a:latin typeface="Twinkl" pitchFamily="2" charset="0"/>
              </a:rPr>
              <a:t>chyme</a:t>
            </a:r>
            <a:r>
              <a:rPr lang="en-GB" altLang="en-US" sz="1600" dirty="0">
                <a:solidFill>
                  <a:schemeClr val="tx1"/>
                </a:solidFill>
                <a:latin typeface="Twinkl" pitchFamily="2" charset="0"/>
              </a:rPr>
              <a:t>. This passes through to the duodenum where bile and enzymes break up larger molecules into their smaller parts. </a:t>
            </a:r>
          </a:p>
        </p:txBody>
      </p:sp>
      <p:sp>
        <p:nvSpPr>
          <p:cNvPr id="18446" name="TextBox 16"/>
          <p:cNvSpPr txBox="1">
            <a:spLocks noChangeArrowheads="1"/>
          </p:cNvSpPr>
          <p:nvPr/>
        </p:nvSpPr>
        <p:spPr bwMode="auto">
          <a:xfrm>
            <a:off x="857250" y="2302141"/>
            <a:ext cx="13843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sz="1100" dirty="0">
                <a:solidFill>
                  <a:schemeClr val="tx1"/>
                </a:solidFill>
                <a:latin typeface="Twinkl" pitchFamily="2" charset="0"/>
              </a:rPr>
              <a:t>Starch molecule</a:t>
            </a:r>
          </a:p>
        </p:txBody>
      </p:sp>
      <p:sp>
        <p:nvSpPr>
          <p:cNvPr id="18447" name="TextBox 18"/>
          <p:cNvSpPr txBox="1">
            <a:spLocks noChangeArrowheads="1"/>
          </p:cNvSpPr>
          <p:nvPr/>
        </p:nvSpPr>
        <p:spPr bwMode="auto">
          <a:xfrm>
            <a:off x="3048000" y="2302141"/>
            <a:ext cx="13843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sz="1100">
                <a:solidFill>
                  <a:schemeClr val="tx1"/>
                </a:solidFill>
                <a:latin typeface="Twinkl" pitchFamily="2" charset="0"/>
              </a:rPr>
              <a:t>Sugar molecules</a:t>
            </a:r>
          </a:p>
        </p:txBody>
      </p:sp>
      <p:sp>
        <p:nvSpPr>
          <p:cNvPr id="18448" name="TextBox 19"/>
          <p:cNvSpPr txBox="1">
            <a:spLocks noChangeArrowheads="1"/>
          </p:cNvSpPr>
          <p:nvPr/>
        </p:nvSpPr>
        <p:spPr bwMode="auto">
          <a:xfrm>
            <a:off x="493713" y="3295916"/>
            <a:ext cx="13843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sz="1100">
                <a:solidFill>
                  <a:schemeClr val="tx1"/>
                </a:solidFill>
                <a:latin typeface="Twinkl" pitchFamily="2" charset="0"/>
              </a:rPr>
              <a:t>carbohydrate</a:t>
            </a:r>
          </a:p>
        </p:txBody>
      </p:sp>
      <p:cxnSp>
        <p:nvCxnSpPr>
          <p:cNvPr id="21" name="Straight Arrow Connector 20"/>
          <p:cNvCxnSpPr>
            <a:stCxn id="18448" idx="0"/>
          </p:cNvCxnSpPr>
          <p:nvPr/>
        </p:nvCxnSpPr>
        <p:spPr>
          <a:xfrm flipH="1" flipV="1">
            <a:off x="1104900" y="3076841"/>
            <a:ext cx="80963" cy="219075"/>
          </a:xfrm>
          <a:prstGeom prst="straightConnector1">
            <a:avLst/>
          </a:prstGeom>
          <a:ln w="28575">
            <a:solidFill>
              <a:srgbClr val="FAEDED"/>
            </a:solidFill>
            <a:tailEnd type="triangle"/>
          </a:ln>
        </p:spPr>
        <p:style>
          <a:lnRef idx="1">
            <a:schemeClr val="accent1"/>
          </a:lnRef>
          <a:fillRef idx="0">
            <a:schemeClr val="accent1"/>
          </a:fillRef>
          <a:effectRef idx="0">
            <a:schemeClr val="accent1"/>
          </a:effectRef>
          <a:fontRef idx="minor">
            <a:schemeClr val="tx1"/>
          </a:fontRef>
        </p:style>
      </p:cxnSp>
      <p:sp>
        <p:nvSpPr>
          <p:cNvPr id="18450" name="TextBox 29"/>
          <p:cNvSpPr txBox="1">
            <a:spLocks noChangeArrowheads="1"/>
          </p:cNvSpPr>
          <p:nvPr/>
        </p:nvSpPr>
        <p:spPr bwMode="auto">
          <a:xfrm>
            <a:off x="857250" y="3688838"/>
            <a:ext cx="13843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sz="1100">
                <a:solidFill>
                  <a:schemeClr val="tx1"/>
                </a:solidFill>
                <a:latin typeface="Twinkl" pitchFamily="2" charset="0"/>
              </a:rPr>
              <a:t>Protein molecules</a:t>
            </a:r>
          </a:p>
        </p:txBody>
      </p:sp>
      <p:sp>
        <p:nvSpPr>
          <p:cNvPr id="18451" name="TextBox 30"/>
          <p:cNvSpPr txBox="1">
            <a:spLocks noChangeArrowheads="1"/>
          </p:cNvSpPr>
          <p:nvPr/>
        </p:nvSpPr>
        <p:spPr bwMode="auto">
          <a:xfrm>
            <a:off x="2754867" y="3688838"/>
            <a:ext cx="16970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sz="1100" dirty="0">
                <a:solidFill>
                  <a:schemeClr val="tx1"/>
                </a:solidFill>
                <a:latin typeface="Twinkl" pitchFamily="2" charset="0"/>
              </a:rPr>
              <a:t>Amino acid molecules</a:t>
            </a:r>
          </a:p>
        </p:txBody>
      </p:sp>
      <p:sp>
        <p:nvSpPr>
          <p:cNvPr id="18452" name="TextBox 31"/>
          <p:cNvSpPr txBox="1">
            <a:spLocks noChangeArrowheads="1"/>
          </p:cNvSpPr>
          <p:nvPr/>
        </p:nvSpPr>
        <p:spPr bwMode="auto">
          <a:xfrm>
            <a:off x="1211263" y="4524343"/>
            <a:ext cx="13843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sz="1100">
                <a:solidFill>
                  <a:schemeClr val="tx1"/>
                </a:solidFill>
                <a:latin typeface="Twinkl" pitchFamily="2" charset="0"/>
              </a:rPr>
              <a:t>protease</a:t>
            </a:r>
          </a:p>
        </p:txBody>
      </p:sp>
      <p:cxnSp>
        <p:nvCxnSpPr>
          <p:cNvPr id="33" name="Straight Arrow Connector 32"/>
          <p:cNvCxnSpPr/>
          <p:nvPr/>
        </p:nvCxnSpPr>
        <p:spPr>
          <a:xfrm flipH="1" flipV="1">
            <a:off x="1169988" y="4500530"/>
            <a:ext cx="374650" cy="173038"/>
          </a:xfrm>
          <a:prstGeom prst="straightConnector1">
            <a:avLst/>
          </a:prstGeom>
          <a:ln w="28575">
            <a:solidFill>
              <a:srgbClr val="FAEDED"/>
            </a:solidFill>
            <a:tailEnd type="triangle"/>
          </a:ln>
        </p:spPr>
        <p:style>
          <a:lnRef idx="1">
            <a:schemeClr val="accent1"/>
          </a:lnRef>
          <a:fillRef idx="0">
            <a:schemeClr val="accent1"/>
          </a:fillRef>
          <a:effectRef idx="0">
            <a:schemeClr val="accent1"/>
          </a:effectRef>
          <a:fontRef idx="minor">
            <a:schemeClr val="tx1"/>
          </a:fontRef>
        </p:style>
      </p:cxnSp>
      <p:sp>
        <p:nvSpPr>
          <p:cNvPr id="18454" name="TextBox 34"/>
          <p:cNvSpPr txBox="1">
            <a:spLocks noChangeArrowheads="1"/>
          </p:cNvSpPr>
          <p:nvPr/>
        </p:nvSpPr>
        <p:spPr bwMode="auto">
          <a:xfrm>
            <a:off x="739775" y="5028390"/>
            <a:ext cx="13843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sz="1100">
                <a:solidFill>
                  <a:schemeClr val="tx1"/>
                </a:solidFill>
                <a:latin typeface="Twinkl" pitchFamily="2" charset="0"/>
              </a:rPr>
              <a:t>Fat molecules</a:t>
            </a:r>
          </a:p>
        </p:txBody>
      </p:sp>
      <p:sp>
        <p:nvSpPr>
          <p:cNvPr id="18455" name="TextBox 35"/>
          <p:cNvSpPr txBox="1">
            <a:spLocks noChangeArrowheads="1"/>
          </p:cNvSpPr>
          <p:nvPr/>
        </p:nvSpPr>
        <p:spPr bwMode="auto">
          <a:xfrm>
            <a:off x="2124075" y="5028390"/>
            <a:ext cx="26384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sz="1100">
                <a:solidFill>
                  <a:schemeClr val="tx1"/>
                </a:solidFill>
                <a:latin typeface="Twinkl" pitchFamily="2" charset="0"/>
              </a:rPr>
              <a:t>Fatty acid and glycerol molecules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9" name="Title 5"/>
          <p:cNvSpPr>
            <a:spLocks noGrp="1"/>
          </p:cNvSpPr>
          <p:nvPr>
            <p:ph type="title"/>
          </p:nvPr>
        </p:nvSpPr>
        <p:spPr>
          <a:xfrm>
            <a:off x="484188" y="623888"/>
            <a:ext cx="8220075" cy="631825"/>
          </a:xfrm>
        </p:spPr>
        <p:txBody>
          <a:bodyPr>
            <a:normAutofit fontScale="90000"/>
          </a:bodyPr>
          <a:lstStyle/>
          <a:p>
            <a:pPr algn="ctr" eaLnBrk="1" hangingPunct="1">
              <a:defRPr/>
            </a:pPr>
            <a:r>
              <a:rPr lang="en-GB" dirty="0">
                <a:latin typeface="Twinkl" pitchFamily="2" charset="0"/>
              </a:rPr>
              <a:t>How Does It Work?</a:t>
            </a:r>
            <a:endParaRPr lang="en-GB" altLang="en-US" dirty="0">
              <a:latin typeface="Twinkl" pitchFamily="2" charset="0"/>
            </a:endParaRPr>
          </a:p>
        </p:txBody>
      </p:sp>
      <p:sp>
        <p:nvSpPr>
          <p:cNvPr id="10" name="Rounded Rectangle 9"/>
          <p:cNvSpPr/>
          <p:nvPr/>
        </p:nvSpPr>
        <p:spPr>
          <a:xfrm>
            <a:off x="635000" y="2411413"/>
            <a:ext cx="7867650" cy="3817937"/>
          </a:xfrm>
          <a:prstGeom prst="roundRect">
            <a:avLst>
              <a:gd name="adj" fmla="val 2464"/>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485" name="TextBox 14"/>
          <p:cNvSpPr txBox="1">
            <a:spLocks noChangeArrowheads="1"/>
          </p:cNvSpPr>
          <p:nvPr/>
        </p:nvSpPr>
        <p:spPr bwMode="auto">
          <a:xfrm>
            <a:off x="5359598" y="2505075"/>
            <a:ext cx="3166147"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spcBef>
                <a:spcPts val="1200"/>
              </a:spcBef>
              <a:buFontTx/>
              <a:buNone/>
            </a:pPr>
            <a:r>
              <a:rPr lang="en-GB" altLang="en-US" sz="1400" dirty="0">
                <a:solidFill>
                  <a:schemeClr val="tx1"/>
                </a:solidFill>
                <a:latin typeface="Twinkl" pitchFamily="2" charset="0"/>
              </a:rPr>
              <a:t>The small intestine is a muscular tube with several layers. It is lined with tiny hair like villi which are attached to arteries and veins.</a:t>
            </a:r>
          </a:p>
          <a:p>
            <a:pPr>
              <a:lnSpc>
                <a:spcPct val="100000"/>
              </a:lnSpc>
              <a:spcBef>
                <a:spcPts val="1200"/>
              </a:spcBef>
              <a:buFontTx/>
              <a:buNone/>
            </a:pPr>
            <a:r>
              <a:rPr lang="en-GB" altLang="en-US" sz="1400" dirty="0">
                <a:solidFill>
                  <a:schemeClr val="tx1"/>
                </a:solidFill>
                <a:latin typeface="Twinkl" pitchFamily="2" charset="0"/>
              </a:rPr>
              <a:t>The </a:t>
            </a:r>
            <a:r>
              <a:rPr lang="en-GB" altLang="en-US" sz="1400" dirty="0" err="1">
                <a:solidFill>
                  <a:schemeClr val="tx1"/>
                </a:solidFill>
                <a:latin typeface="Twinkl" pitchFamily="2" charset="0"/>
              </a:rPr>
              <a:t>chyme</a:t>
            </a:r>
            <a:r>
              <a:rPr lang="en-GB" altLang="en-US" sz="1400" dirty="0">
                <a:solidFill>
                  <a:schemeClr val="tx1"/>
                </a:solidFill>
                <a:latin typeface="Twinkl" pitchFamily="2" charset="0"/>
              </a:rPr>
              <a:t> (which now contains smaller broken down nutrient molecules)  is moved back and forth in the small intestine. The nutrients pass through the villi and are absorbed into the blood vessels. </a:t>
            </a:r>
          </a:p>
          <a:p>
            <a:pPr>
              <a:lnSpc>
                <a:spcPct val="100000"/>
              </a:lnSpc>
              <a:spcBef>
                <a:spcPts val="1200"/>
              </a:spcBef>
              <a:buFontTx/>
              <a:buNone/>
            </a:pPr>
            <a:r>
              <a:rPr lang="en-GB" altLang="en-US" sz="1400" dirty="0">
                <a:solidFill>
                  <a:schemeClr val="tx1"/>
                </a:solidFill>
                <a:latin typeface="Twinkl" pitchFamily="2" charset="0"/>
              </a:rPr>
              <a:t>Bacteria in the large intestine break down waste food for any more nutrients which are absorbed. This process also leads to gas which is eventually passed through the anus.</a:t>
            </a:r>
          </a:p>
        </p:txBody>
      </p:sp>
      <p:sp>
        <p:nvSpPr>
          <p:cNvPr id="16" name="Rectangle 15"/>
          <p:cNvSpPr/>
          <p:nvPr/>
        </p:nvSpPr>
        <p:spPr>
          <a:xfrm>
            <a:off x="635000" y="1150985"/>
            <a:ext cx="7867650" cy="1007968"/>
          </a:xfrm>
          <a:prstGeom prst="rect">
            <a:avLst/>
          </a:prstGeom>
        </p:spPr>
        <p:txBody>
          <a:bodyPr>
            <a:spAutoFit/>
          </a:bodyPr>
          <a:lstStyle/>
          <a:p>
            <a:pPr>
              <a:defRPr/>
            </a:pPr>
            <a:r>
              <a:rPr lang="en-GB" altLang="en-US" sz="1600" b="1" dirty="0">
                <a:latin typeface="Twinkl" pitchFamily="2" charset="0"/>
              </a:rPr>
              <a:t>A Closer </a:t>
            </a:r>
            <a:r>
              <a:rPr lang="en-GB" altLang="en-US" sz="1600" b="1" dirty="0" smtClean="0">
                <a:latin typeface="Twinkl" pitchFamily="2" charset="0"/>
              </a:rPr>
              <a:t>Look</a:t>
            </a:r>
            <a:endParaRPr lang="en-GB" sz="1450" b="1" dirty="0" smtClean="0">
              <a:latin typeface="Twinkl" pitchFamily="2" charset="0"/>
            </a:endParaRPr>
          </a:p>
          <a:p>
            <a:pPr>
              <a:defRPr/>
            </a:pPr>
            <a:r>
              <a:rPr lang="en-GB" sz="1450" dirty="0" smtClean="0">
                <a:latin typeface="Twinkl" pitchFamily="2" charset="0"/>
              </a:rPr>
              <a:t>After </a:t>
            </a:r>
            <a:r>
              <a:rPr lang="en-GB" sz="1450" dirty="0">
                <a:latin typeface="Twinkl" pitchFamily="2" charset="0"/>
              </a:rPr>
              <a:t>the nutrients have been broken down into smaller separate molecules in the duodenum, they can then pass through to the rest of the small intestine, where they are absorbed into the blood stream.</a:t>
            </a:r>
          </a:p>
        </p:txBody>
      </p:sp>
      <p:sp>
        <p:nvSpPr>
          <p:cNvPr id="20487" name="Rectangle 23"/>
          <p:cNvSpPr>
            <a:spLocks noChangeArrowheads="1"/>
          </p:cNvSpPr>
          <p:nvPr/>
        </p:nvSpPr>
        <p:spPr bwMode="auto">
          <a:xfrm>
            <a:off x="3118748" y="2030413"/>
            <a:ext cx="29001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b="1" dirty="0">
                <a:solidFill>
                  <a:schemeClr val="tx1"/>
                </a:solidFill>
                <a:latin typeface="Twinkl" pitchFamily="2" charset="0"/>
              </a:rPr>
              <a:t>Inside the Small Intestine</a:t>
            </a:r>
          </a:p>
        </p:txBody>
      </p:sp>
      <p:grpSp>
        <p:nvGrpSpPr>
          <p:cNvPr id="14" name="Group 13"/>
          <p:cNvGrpSpPr/>
          <p:nvPr/>
        </p:nvGrpSpPr>
        <p:grpSpPr>
          <a:xfrm>
            <a:off x="700408" y="2579506"/>
            <a:ext cx="4634353" cy="3465051"/>
            <a:chOff x="602652" y="2487613"/>
            <a:chExt cx="4824335" cy="3607098"/>
          </a:xfrm>
        </p:grpSpPr>
        <p:pic>
          <p:nvPicPr>
            <p:cNvPr id="20488"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1587" y="3711575"/>
              <a:ext cx="1863725"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p:cNvCxnSpPr/>
            <p:nvPr/>
          </p:nvCxnSpPr>
          <p:spPr>
            <a:xfrm flipV="1">
              <a:off x="2689225" y="4394200"/>
              <a:ext cx="515937" cy="727075"/>
            </a:xfrm>
            <a:prstGeom prst="straightConnector1">
              <a:avLst/>
            </a:prstGeom>
            <a:ln w="3810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2711" t="-132" r="6013" b="132"/>
            <a:stretch/>
          </p:blipFill>
          <p:spPr>
            <a:xfrm>
              <a:off x="2949661" y="2945465"/>
              <a:ext cx="2348513" cy="2401444"/>
            </a:xfrm>
            <a:prstGeom prst="ellipse">
              <a:avLst/>
            </a:prstGeom>
            <a:ln w="57150">
              <a:solidFill>
                <a:srgbClr val="FAEDED"/>
              </a:solidFill>
            </a:ln>
          </p:spPr>
        </p:pic>
        <p:sp>
          <p:nvSpPr>
            <p:cNvPr id="20491" name="Rectangle 33"/>
            <p:cNvSpPr>
              <a:spLocks noChangeArrowheads="1"/>
            </p:cNvSpPr>
            <p:nvPr/>
          </p:nvSpPr>
          <p:spPr bwMode="auto">
            <a:xfrm>
              <a:off x="2842219" y="2487613"/>
              <a:ext cx="849712" cy="38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latin typeface="Twinkl" pitchFamily="2" charset="0"/>
                </a:rPr>
                <a:t>serosa</a:t>
              </a:r>
            </a:p>
          </p:txBody>
        </p:sp>
        <p:sp>
          <p:nvSpPr>
            <p:cNvPr id="20492" name="Rectangle 36"/>
            <p:cNvSpPr>
              <a:spLocks noChangeArrowheads="1"/>
            </p:cNvSpPr>
            <p:nvPr/>
          </p:nvSpPr>
          <p:spPr bwMode="auto">
            <a:xfrm>
              <a:off x="1180071" y="2641600"/>
              <a:ext cx="1634008" cy="38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latin typeface="Twinkl" pitchFamily="2" charset="0"/>
                </a:rPr>
                <a:t>muscle layers</a:t>
              </a:r>
            </a:p>
          </p:txBody>
        </p:sp>
        <p:sp>
          <p:nvSpPr>
            <p:cNvPr id="20493" name="Rectangle 37"/>
            <p:cNvSpPr>
              <a:spLocks noChangeArrowheads="1"/>
            </p:cNvSpPr>
            <p:nvPr/>
          </p:nvSpPr>
          <p:spPr bwMode="auto">
            <a:xfrm>
              <a:off x="615984" y="3178175"/>
              <a:ext cx="1362007" cy="38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latin typeface="Twinkl" pitchFamily="2" charset="0"/>
                </a:rPr>
                <a:t>submucosa</a:t>
              </a:r>
            </a:p>
          </p:txBody>
        </p:sp>
        <p:sp>
          <p:nvSpPr>
            <p:cNvPr id="20494" name="Rectangle 38"/>
            <p:cNvSpPr>
              <a:spLocks noChangeArrowheads="1"/>
            </p:cNvSpPr>
            <p:nvPr/>
          </p:nvSpPr>
          <p:spPr bwMode="auto">
            <a:xfrm>
              <a:off x="602652" y="5710238"/>
              <a:ext cx="996558" cy="38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latin typeface="Twinkl" pitchFamily="2" charset="0"/>
                </a:rPr>
                <a:t>mucosa</a:t>
              </a:r>
            </a:p>
          </p:txBody>
        </p:sp>
        <p:sp>
          <p:nvSpPr>
            <p:cNvPr id="20495" name="Rectangle 39"/>
            <p:cNvSpPr>
              <a:spLocks noChangeArrowheads="1"/>
            </p:cNvSpPr>
            <p:nvPr/>
          </p:nvSpPr>
          <p:spPr bwMode="auto">
            <a:xfrm>
              <a:off x="3039054" y="5697538"/>
              <a:ext cx="589391" cy="38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latin typeface="Twinkl" pitchFamily="2" charset="0"/>
                </a:rPr>
                <a:t>villi</a:t>
              </a:r>
            </a:p>
          </p:txBody>
        </p:sp>
        <p:sp>
          <p:nvSpPr>
            <p:cNvPr id="20496" name="Rectangle 41"/>
            <p:cNvSpPr>
              <a:spLocks noChangeArrowheads="1"/>
            </p:cNvSpPr>
            <p:nvPr/>
          </p:nvSpPr>
          <p:spPr bwMode="auto">
            <a:xfrm>
              <a:off x="4590743" y="2546350"/>
              <a:ext cx="756263" cy="38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dirty="0">
                  <a:solidFill>
                    <a:schemeClr val="tx1"/>
                  </a:solidFill>
                  <a:latin typeface="Twinkl" pitchFamily="2" charset="0"/>
                </a:rPr>
                <a:t>villus</a:t>
              </a:r>
            </a:p>
          </p:txBody>
        </p:sp>
        <p:sp>
          <p:nvSpPr>
            <p:cNvPr id="20497" name="Rectangle 42"/>
            <p:cNvSpPr>
              <a:spLocks noChangeArrowheads="1"/>
            </p:cNvSpPr>
            <p:nvPr/>
          </p:nvSpPr>
          <p:spPr bwMode="auto">
            <a:xfrm>
              <a:off x="4580613" y="5251449"/>
              <a:ext cx="846374" cy="38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latin typeface="Twinkl" pitchFamily="2" charset="0"/>
                </a:rPr>
                <a:t>artery</a:t>
              </a:r>
            </a:p>
          </p:txBody>
        </p:sp>
        <p:sp>
          <p:nvSpPr>
            <p:cNvPr id="20498" name="Rectangle 43"/>
            <p:cNvSpPr>
              <a:spLocks noChangeArrowheads="1"/>
            </p:cNvSpPr>
            <p:nvPr/>
          </p:nvSpPr>
          <p:spPr bwMode="auto">
            <a:xfrm>
              <a:off x="3925573" y="5505450"/>
              <a:ext cx="626103" cy="38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latin typeface="Twinkl" pitchFamily="2" charset="0"/>
                </a:rPr>
                <a:t>vein</a:t>
              </a:r>
            </a:p>
          </p:txBody>
        </p:sp>
        <p:cxnSp>
          <p:nvCxnSpPr>
            <p:cNvPr id="45" name="Straight Arrow Connector 44"/>
            <p:cNvCxnSpPr/>
            <p:nvPr/>
          </p:nvCxnSpPr>
          <p:spPr>
            <a:xfrm flipH="1" flipV="1">
              <a:off x="4552950" y="4957763"/>
              <a:ext cx="369887" cy="263525"/>
            </a:xfrm>
            <a:prstGeom prst="straightConnector1">
              <a:avLst/>
            </a:prstGeom>
            <a:ln w="3810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flipV="1">
              <a:off x="4232275" y="5226050"/>
              <a:ext cx="6350" cy="279400"/>
            </a:xfrm>
            <a:prstGeom prst="straightConnector1">
              <a:avLst/>
            </a:prstGeom>
            <a:ln w="3810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4424362" y="2944813"/>
              <a:ext cx="498475" cy="465137"/>
            </a:xfrm>
            <a:prstGeom prst="straightConnector1">
              <a:avLst/>
            </a:prstGeom>
            <a:ln w="3810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2595562" y="2882900"/>
              <a:ext cx="644525" cy="1082675"/>
            </a:xfrm>
            <a:prstGeom prst="straightConnector1">
              <a:avLst/>
            </a:prstGeom>
            <a:ln w="3810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flipV="1">
              <a:off x="2593975" y="5376863"/>
              <a:ext cx="619125" cy="292100"/>
            </a:xfrm>
            <a:prstGeom prst="straightConnector1">
              <a:avLst/>
            </a:prstGeom>
            <a:ln w="3810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2120900" y="3084513"/>
              <a:ext cx="88900" cy="1095375"/>
            </a:xfrm>
            <a:prstGeom prst="straightConnector1">
              <a:avLst/>
            </a:prstGeom>
            <a:ln w="3810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flipV="1">
              <a:off x="1216025" y="3559175"/>
              <a:ext cx="490537" cy="941388"/>
            </a:xfrm>
            <a:prstGeom prst="straightConnector1">
              <a:avLst/>
            </a:prstGeom>
            <a:ln w="3810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1566862" y="5518150"/>
              <a:ext cx="215900" cy="387350"/>
            </a:xfrm>
            <a:prstGeom prst="straightConnector1">
              <a:avLst/>
            </a:prstGeom>
            <a:ln w="3810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9" name="Title 5"/>
          <p:cNvSpPr>
            <a:spLocks noGrp="1"/>
          </p:cNvSpPr>
          <p:nvPr>
            <p:ph type="title"/>
          </p:nvPr>
        </p:nvSpPr>
        <p:spPr>
          <a:xfrm>
            <a:off x="484188" y="623888"/>
            <a:ext cx="8220075" cy="631825"/>
          </a:xfrm>
        </p:spPr>
        <p:txBody>
          <a:bodyPr>
            <a:normAutofit fontScale="90000"/>
          </a:bodyPr>
          <a:lstStyle/>
          <a:p>
            <a:pPr algn="ctr" eaLnBrk="1" hangingPunct="1">
              <a:defRPr/>
            </a:pPr>
            <a:r>
              <a:rPr lang="en-GB" dirty="0">
                <a:latin typeface="Twinkl" pitchFamily="2" charset="0"/>
              </a:rPr>
              <a:t>How Does It Work?</a:t>
            </a:r>
            <a:endParaRPr lang="en-GB" altLang="en-US" dirty="0">
              <a:latin typeface="Twinkl" pitchFamily="2" charset="0"/>
            </a:endParaRPr>
          </a:p>
        </p:txBody>
      </p:sp>
      <p:sp>
        <p:nvSpPr>
          <p:cNvPr id="22531" name="Rectangle 1"/>
          <p:cNvSpPr>
            <a:spLocks noChangeArrowheads="1"/>
          </p:cNvSpPr>
          <p:nvPr/>
        </p:nvSpPr>
        <p:spPr bwMode="auto">
          <a:xfrm>
            <a:off x="3469806" y="1179513"/>
            <a:ext cx="21980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latin typeface="Twinkl" pitchFamily="2" charset="0"/>
              </a:rPr>
              <a:t>What about Water?</a:t>
            </a:r>
          </a:p>
        </p:txBody>
      </p:sp>
      <p:sp>
        <p:nvSpPr>
          <p:cNvPr id="10" name="Rounded Rectangle 9"/>
          <p:cNvSpPr/>
          <p:nvPr/>
        </p:nvSpPr>
        <p:spPr>
          <a:xfrm>
            <a:off x="635000" y="1549400"/>
            <a:ext cx="7867650" cy="4679950"/>
          </a:xfrm>
          <a:prstGeom prst="roundRect">
            <a:avLst>
              <a:gd name="adj" fmla="val 2464"/>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2533" name="TextBox 14"/>
          <p:cNvSpPr txBox="1">
            <a:spLocks noChangeArrowheads="1"/>
          </p:cNvSpPr>
          <p:nvPr/>
        </p:nvSpPr>
        <p:spPr bwMode="auto">
          <a:xfrm>
            <a:off x="2286000" y="1608138"/>
            <a:ext cx="6216650"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spcBef>
                <a:spcPts val="1200"/>
              </a:spcBef>
              <a:buFontTx/>
              <a:buNone/>
            </a:pPr>
            <a:r>
              <a:rPr lang="en-GB" altLang="en-US" sz="1400" dirty="0">
                <a:solidFill>
                  <a:schemeClr val="tx1"/>
                </a:solidFill>
                <a:latin typeface="Twinkl" pitchFamily="2" charset="0"/>
              </a:rPr>
              <a:t>Water enters the body in the mouth.  Unlike other nutrients it is not broken down by enzymes or bile.</a:t>
            </a:r>
          </a:p>
          <a:p>
            <a:pPr>
              <a:lnSpc>
                <a:spcPct val="100000"/>
              </a:lnSpc>
              <a:spcBef>
                <a:spcPts val="1200"/>
              </a:spcBef>
              <a:buFontTx/>
              <a:buNone/>
            </a:pPr>
            <a:r>
              <a:rPr lang="en-GB" altLang="en-US" sz="1400" dirty="0">
                <a:solidFill>
                  <a:schemeClr val="tx1"/>
                </a:solidFill>
                <a:latin typeface="Twinkl" pitchFamily="2" charset="0"/>
              </a:rPr>
              <a:t>A small amount of water is absorbed through the stomach but the majority passes through to the small intestine.</a:t>
            </a:r>
          </a:p>
          <a:p>
            <a:pPr>
              <a:lnSpc>
                <a:spcPct val="100000"/>
              </a:lnSpc>
              <a:spcBef>
                <a:spcPts val="1200"/>
              </a:spcBef>
              <a:buFontTx/>
              <a:buNone/>
            </a:pPr>
            <a:r>
              <a:rPr lang="en-GB" altLang="en-US" sz="1400" dirty="0">
                <a:solidFill>
                  <a:schemeClr val="tx1"/>
                </a:solidFill>
                <a:latin typeface="Twinkl" pitchFamily="2" charset="0"/>
              </a:rPr>
              <a:t>Water is absorbed in the small intestine in the exact same way as other nutrients are absorbed – through the villi into bloodstream via the blood vessels. </a:t>
            </a:r>
          </a:p>
          <a:p>
            <a:pPr>
              <a:lnSpc>
                <a:spcPct val="100000"/>
              </a:lnSpc>
              <a:spcBef>
                <a:spcPts val="1200"/>
              </a:spcBef>
              <a:buFontTx/>
              <a:buNone/>
            </a:pPr>
            <a:r>
              <a:rPr lang="en-GB" altLang="en-US" sz="1400" dirty="0">
                <a:solidFill>
                  <a:schemeClr val="tx1"/>
                </a:solidFill>
                <a:latin typeface="Twinkl" pitchFamily="2" charset="0"/>
              </a:rPr>
              <a:t>The large intestine (also called the colon) is similar to the small intestine in structure except that it does not contain villi. By the time waste material reaches the large intestine, 90% of water has already been absorbed. </a:t>
            </a:r>
          </a:p>
          <a:p>
            <a:pPr>
              <a:lnSpc>
                <a:spcPct val="100000"/>
              </a:lnSpc>
              <a:spcBef>
                <a:spcPts val="1200"/>
              </a:spcBef>
              <a:buFontTx/>
              <a:buNone/>
            </a:pPr>
            <a:r>
              <a:rPr lang="en-GB" altLang="en-US" sz="1400" dirty="0">
                <a:solidFill>
                  <a:schemeClr val="tx1"/>
                </a:solidFill>
                <a:latin typeface="Twinkl" pitchFamily="2" charset="0"/>
              </a:rPr>
              <a:t>The waste food enters into the cecum which is the first part of the large intestine. It moves through the large intestine through a series of </a:t>
            </a:r>
            <a:r>
              <a:rPr lang="en-GB" altLang="en-US" sz="1400" b="1" dirty="0">
                <a:solidFill>
                  <a:schemeClr val="tx1"/>
                </a:solidFill>
                <a:latin typeface="Twinkl" pitchFamily="2" charset="0"/>
              </a:rPr>
              <a:t>mass movements</a:t>
            </a:r>
            <a:r>
              <a:rPr lang="en-GB" altLang="en-US" sz="1400" dirty="0">
                <a:solidFill>
                  <a:schemeClr val="tx1"/>
                </a:solidFill>
                <a:latin typeface="Twinkl" pitchFamily="2" charset="0"/>
              </a:rPr>
              <a:t>. These are long, slow moving waves of muscles contracting and relaxing. The rest of the water in the waste food is absorbed in all the different parts of the colon. The resulting stool and any gases are moved to the sigmoid colon. It is this part of the large intestine that enables gases to be released without releasing stools at the same time. The stools then enter the rectum before expulsion through the anus.</a:t>
            </a:r>
          </a:p>
        </p:txBody>
      </p:sp>
      <p:grpSp>
        <p:nvGrpSpPr>
          <p:cNvPr id="7" name="Group 6"/>
          <p:cNvGrpSpPr/>
          <p:nvPr/>
        </p:nvGrpSpPr>
        <p:grpSpPr>
          <a:xfrm>
            <a:off x="630241" y="1548706"/>
            <a:ext cx="1538802" cy="4680645"/>
            <a:chOff x="630240" y="1548706"/>
            <a:chExt cx="2014535" cy="4680645"/>
          </a:xfrm>
          <a:solidFill>
            <a:srgbClr val="FFA44B"/>
          </a:solidFill>
        </p:grpSpPr>
        <p:sp>
          <p:nvSpPr>
            <p:cNvPr id="27" name="Rounded Rectangle 26"/>
            <p:cNvSpPr/>
            <p:nvPr/>
          </p:nvSpPr>
          <p:spPr>
            <a:xfrm>
              <a:off x="630240" y="1548706"/>
              <a:ext cx="1832952" cy="4680645"/>
            </a:xfrm>
            <a:prstGeom prst="roundRect">
              <a:avLst>
                <a:gd name="adj" fmla="val 674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2" name="Rounded Rectangle 31"/>
            <p:cNvSpPr/>
            <p:nvPr/>
          </p:nvSpPr>
          <p:spPr>
            <a:xfrm>
              <a:off x="1228725" y="1548706"/>
              <a:ext cx="1416050" cy="4680645"/>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pic>
        <p:nvPicPr>
          <p:cNvPr id="22535" name="Picture 27"/>
          <p:cNvPicPr>
            <a:picLocks noChangeAspect="1"/>
          </p:cNvPicPr>
          <p:nvPr/>
        </p:nvPicPr>
        <p:blipFill>
          <a:blip r:embed="rId4">
            <a:extLst>
              <a:ext uri="{28A0092B-C50C-407E-A947-70E740481C1C}">
                <a14:useLocalDpi xmlns:a14="http://schemas.microsoft.com/office/drawing/2010/main" val="0"/>
              </a:ext>
            </a:extLst>
          </a:blip>
          <a:srcRect l="12759" r="12627" b="10973"/>
          <a:stretch>
            <a:fillRect/>
          </a:stretch>
        </p:blipFill>
        <p:spPr bwMode="auto">
          <a:xfrm>
            <a:off x="630242" y="2927650"/>
            <a:ext cx="1538802" cy="329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9" name="Title 5"/>
          <p:cNvSpPr>
            <a:spLocks noGrp="1"/>
          </p:cNvSpPr>
          <p:nvPr>
            <p:ph type="title"/>
          </p:nvPr>
        </p:nvSpPr>
        <p:spPr>
          <a:xfrm>
            <a:off x="484188" y="623888"/>
            <a:ext cx="8220075" cy="631825"/>
          </a:xfrm>
        </p:spPr>
        <p:txBody>
          <a:bodyPr>
            <a:normAutofit fontScale="90000"/>
          </a:bodyPr>
          <a:lstStyle/>
          <a:p>
            <a:pPr algn="ctr" eaLnBrk="1" hangingPunct="1">
              <a:defRPr/>
            </a:pPr>
            <a:r>
              <a:rPr lang="en-GB" dirty="0">
                <a:latin typeface="Twinkl" pitchFamily="2" charset="0"/>
              </a:rPr>
              <a:t>How Does It Work?</a:t>
            </a:r>
            <a:endParaRPr lang="en-GB" altLang="en-US" dirty="0">
              <a:latin typeface="Twinkl" pitchFamily="2" charset="0"/>
            </a:endParaRPr>
          </a:p>
        </p:txBody>
      </p:sp>
      <p:sp>
        <p:nvSpPr>
          <p:cNvPr id="24579" name="Rectangle 1"/>
          <p:cNvSpPr>
            <a:spLocks noChangeArrowheads="1"/>
          </p:cNvSpPr>
          <p:nvPr/>
        </p:nvSpPr>
        <p:spPr bwMode="auto">
          <a:xfrm>
            <a:off x="3449769" y="1179513"/>
            <a:ext cx="22381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latin typeface="Twinkl" pitchFamily="2" charset="0"/>
              </a:rPr>
              <a:t>How Does It All Fit?</a:t>
            </a:r>
          </a:p>
        </p:txBody>
      </p:sp>
      <p:sp>
        <p:nvSpPr>
          <p:cNvPr id="10" name="Rounded Rectangle 9"/>
          <p:cNvSpPr/>
          <p:nvPr/>
        </p:nvSpPr>
        <p:spPr>
          <a:xfrm>
            <a:off x="4038600" y="1651000"/>
            <a:ext cx="4464050" cy="4578350"/>
          </a:xfrm>
          <a:prstGeom prst="roundRect">
            <a:avLst>
              <a:gd name="adj" fmla="val 2464"/>
            </a:avLst>
          </a:prstGeom>
          <a:solidFill>
            <a:srgbClr val="F8A9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4581" name="TextBox 14"/>
          <p:cNvSpPr txBox="1">
            <a:spLocks noChangeArrowheads="1"/>
          </p:cNvSpPr>
          <p:nvPr/>
        </p:nvSpPr>
        <p:spPr bwMode="auto">
          <a:xfrm>
            <a:off x="4167963" y="1851025"/>
            <a:ext cx="4256899"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dirty="0">
                <a:solidFill>
                  <a:schemeClr val="tx1"/>
                </a:solidFill>
                <a:latin typeface="Twinkl" pitchFamily="2" charset="0"/>
              </a:rPr>
              <a:t>Nutrients and water are absorbed in the system in the stomach, small and large intestines. </a:t>
            </a:r>
          </a:p>
          <a:p>
            <a:pPr>
              <a:lnSpc>
                <a:spcPct val="100000"/>
              </a:lnSpc>
              <a:spcBef>
                <a:spcPct val="0"/>
              </a:spcBef>
              <a:buFontTx/>
              <a:buNone/>
            </a:pPr>
            <a:endParaRPr lang="en-GB" altLang="en-US" dirty="0">
              <a:solidFill>
                <a:schemeClr val="tx1"/>
              </a:solidFill>
              <a:latin typeface="Twinkl" pitchFamily="2" charset="0"/>
            </a:endParaRPr>
          </a:p>
          <a:p>
            <a:pPr>
              <a:lnSpc>
                <a:spcPct val="100000"/>
              </a:lnSpc>
              <a:spcBef>
                <a:spcPct val="0"/>
              </a:spcBef>
              <a:buFontTx/>
              <a:buNone/>
            </a:pPr>
            <a:r>
              <a:rPr lang="en-GB" altLang="en-US" dirty="0">
                <a:solidFill>
                  <a:schemeClr val="tx1"/>
                </a:solidFill>
                <a:latin typeface="Twinkl" pitchFamily="2" charset="0"/>
              </a:rPr>
              <a:t>They enter the blood stream via the capillaries where they are passed through to the arteries. </a:t>
            </a:r>
          </a:p>
          <a:p>
            <a:pPr>
              <a:lnSpc>
                <a:spcPct val="100000"/>
              </a:lnSpc>
              <a:spcBef>
                <a:spcPct val="0"/>
              </a:spcBef>
              <a:buFontTx/>
              <a:buNone/>
            </a:pPr>
            <a:endParaRPr lang="en-GB" altLang="en-US" dirty="0">
              <a:solidFill>
                <a:schemeClr val="tx1"/>
              </a:solidFill>
              <a:latin typeface="Twinkl" pitchFamily="2" charset="0"/>
            </a:endParaRPr>
          </a:p>
          <a:p>
            <a:pPr>
              <a:lnSpc>
                <a:spcPct val="100000"/>
              </a:lnSpc>
              <a:spcBef>
                <a:spcPct val="0"/>
              </a:spcBef>
              <a:buFontTx/>
              <a:buNone/>
            </a:pPr>
            <a:r>
              <a:rPr lang="en-GB" altLang="en-US" dirty="0">
                <a:solidFill>
                  <a:schemeClr val="tx1"/>
                </a:solidFill>
                <a:latin typeface="Twinkl" pitchFamily="2" charset="0"/>
              </a:rPr>
              <a:t>The blood is circulated throughout the body (including being oxygenated in the lungs and the heart). </a:t>
            </a:r>
          </a:p>
          <a:p>
            <a:pPr>
              <a:lnSpc>
                <a:spcPct val="100000"/>
              </a:lnSpc>
              <a:spcBef>
                <a:spcPct val="0"/>
              </a:spcBef>
              <a:buFontTx/>
              <a:buNone/>
            </a:pPr>
            <a:endParaRPr lang="en-GB" altLang="en-US" dirty="0">
              <a:solidFill>
                <a:schemeClr val="tx1"/>
              </a:solidFill>
              <a:latin typeface="Twinkl" pitchFamily="2" charset="0"/>
            </a:endParaRPr>
          </a:p>
          <a:p>
            <a:pPr>
              <a:lnSpc>
                <a:spcPct val="100000"/>
              </a:lnSpc>
              <a:spcBef>
                <a:spcPct val="0"/>
              </a:spcBef>
              <a:buFontTx/>
              <a:buNone/>
            </a:pPr>
            <a:r>
              <a:rPr lang="en-GB" altLang="en-US" dirty="0">
                <a:solidFill>
                  <a:schemeClr val="tx1"/>
                </a:solidFill>
                <a:latin typeface="Twinkl" pitchFamily="2" charset="0"/>
              </a:rPr>
              <a:t>Nutrients are absorbed by the cells that need them and water is absorbed by all cells. </a:t>
            </a:r>
          </a:p>
        </p:txBody>
      </p:sp>
      <p:sp>
        <p:nvSpPr>
          <p:cNvPr id="27" name="Rounded Rectangle 26"/>
          <p:cNvSpPr/>
          <p:nvPr/>
        </p:nvSpPr>
        <p:spPr>
          <a:xfrm>
            <a:off x="630238" y="1651000"/>
            <a:ext cx="3284537" cy="4578350"/>
          </a:xfrm>
          <a:prstGeom prst="roundRect">
            <a:avLst>
              <a:gd name="adj" fmla="val 4426"/>
            </a:avLst>
          </a:prstGeom>
          <a:solidFill>
            <a:srgbClr val="6588D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458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52525" y="1912938"/>
            <a:ext cx="2239963"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winkl Planit">
      <a:dk1>
        <a:srgbClr val="1C1C1C"/>
      </a:dk1>
      <a:lt1>
        <a:srgbClr val="FFFFFF"/>
      </a:lt1>
      <a:dk2>
        <a:srgbClr val="132A8C"/>
      </a:dk2>
      <a:lt2>
        <a:srgbClr val="E2E2E2"/>
      </a:lt2>
      <a:accent1>
        <a:srgbClr val="6B388C"/>
      </a:accent1>
      <a:accent2>
        <a:srgbClr val="E6236A"/>
      </a:accent2>
      <a:accent3>
        <a:srgbClr val="32B3A2"/>
      </a:accent3>
      <a:accent4>
        <a:srgbClr val="A21774"/>
      </a:accent4>
      <a:accent5>
        <a:srgbClr val="14B4E4"/>
      </a:accent5>
      <a:accent6>
        <a:srgbClr val="EE7918"/>
      </a:accent6>
      <a:hlink>
        <a:srgbClr val="14B4E4"/>
      </a:hlink>
      <a:folHlink>
        <a:srgbClr val="86CEFA"/>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5008</TotalTime>
  <Words>1514</Words>
  <Application>Microsoft Office PowerPoint</Application>
  <PresentationFormat>On-screen Show (4:3)</PresentationFormat>
  <Paragraphs>140</Paragraphs>
  <Slides>14</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Calibri</vt:lpstr>
      <vt:lpstr>Sassoon Infant Md</vt:lpstr>
      <vt:lpstr>BPreplay</vt:lpstr>
      <vt:lpstr>Twinkl</vt:lpstr>
      <vt:lpstr>Arial</vt:lpstr>
      <vt:lpstr>Sassoon Infant Rg</vt:lpstr>
      <vt:lpstr>Office Theme</vt:lpstr>
      <vt:lpstr>PowerPoint Presentation</vt:lpstr>
      <vt:lpstr>PowerPoint Presentation</vt:lpstr>
      <vt:lpstr>Why Do We Need Nutrients?</vt:lpstr>
      <vt:lpstr>How Do We Get Nutrients?</vt:lpstr>
      <vt:lpstr>How Does It Work?</vt:lpstr>
      <vt:lpstr>How Does It Work?</vt:lpstr>
      <vt:lpstr>How Does It Work?</vt:lpstr>
      <vt:lpstr>How Does It Work?</vt:lpstr>
      <vt:lpstr>How Does It Work?</vt:lpstr>
      <vt:lpstr>How Does It Work?</vt:lpstr>
      <vt:lpstr>Explanation Diagram</vt:lpstr>
      <vt:lpstr>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Rebecca Adams</cp:lastModifiedBy>
  <cp:revision>395</cp:revision>
  <dcterms:created xsi:type="dcterms:W3CDTF">2014-10-01T16:09:27Z</dcterms:created>
  <dcterms:modified xsi:type="dcterms:W3CDTF">2020-06-05T15:35:23Z</dcterms:modified>
</cp:coreProperties>
</file>